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3A3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706510" y="9779806"/>
            <a:ext cx="691515" cy="690880"/>
          </a:xfrm>
          <a:custGeom>
            <a:avLst/>
            <a:gdLst/>
            <a:ahLst/>
            <a:cxnLst/>
            <a:rect l="l" t="t" r="r" b="b"/>
            <a:pathLst>
              <a:path w="691515" h="690879">
                <a:moveTo>
                  <a:pt x="607374" y="0"/>
                </a:moveTo>
                <a:lnTo>
                  <a:pt x="83704" y="0"/>
                </a:lnTo>
                <a:lnTo>
                  <a:pt x="51122" y="6581"/>
                </a:lnTo>
                <a:lnTo>
                  <a:pt x="24516" y="24522"/>
                </a:lnTo>
                <a:lnTo>
                  <a:pt x="6577" y="51118"/>
                </a:lnTo>
                <a:lnTo>
                  <a:pt x="0" y="83662"/>
                </a:lnTo>
                <a:lnTo>
                  <a:pt x="0" y="607073"/>
                </a:lnTo>
                <a:lnTo>
                  <a:pt x="6567" y="639639"/>
                </a:lnTo>
                <a:lnTo>
                  <a:pt x="24488" y="666232"/>
                </a:lnTo>
                <a:lnTo>
                  <a:pt x="51091" y="684161"/>
                </a:lnTo>
                <a:lnTo>
                  <a:pt x="83704" y="690736"/>
                </a:lnTo>
                <a:lnTo>
                  <a:pt x="607374" y="690736"/>
                </a:lnTo>
                <a:lnTo>
                  <a:pt x="639955" y="684154"/>
                </a:lnTo>
                <a:lnTo>
                  <a:pt x="666562" y="666214"/>
                </a:lnTo>
                <a:lnTo>
                  <a:pt x="684500" y="639618"/>
                </a:lnTo>
                <a:lnTo>
                  <a:pt x="687291" y="625811"/>
                </a:lnTo>
                <a:lnTo>
                  <a:pt x="331694" y="625811"/>
                </a:lnTo>
                <a:lnTo>
                  <a:pt x="323789" y="624847"/>
                </a:lnTo>
                <a:lnTo>
                  <a:pt x="316346" y="621770"/>
                </a:lnTo>
                <a:lnTo>
                  <a:pt x="312922" y="619261"/>
                </a:lnTo>
                <a:lnTo>
                  <a:pt x="309875" y="616358"/>
                </a:lnTo>
                <a:lnTo>
                  <a:pt x="307362" y="613106"/>
                </a:lnTo>
                <a:lnTo>
                  <a:pt x="270302" y="567084"/>
                </a:lnTo>
                <a:lnTo>
                  <a:pt x="245145" y="532399"/>
                </a:lnTo>
                <a:lnTo>
                  <a:pt x="220367" y="491641"/>
                </a:lnTo>
                <a:lnTo>
                  <a:pt x="184444" y="427400"/>
                </a:lnTo>
                <a:lnTo>
                  <a:pt x="160774" y="384627"/>
                </a:lnTo>
                <a:lnTo>
                  <a:pt x="131877" y="328687"/>
                </a:lnTo>
                <a:lnTo>
                  <a:pt x="116663" y="289302"/>
                </a:lnTo>
                <a:lnTo>
                  <a:pt x="110384" y="250777"/>
                </a:lnTo>
                <a:lnTo>
                  <a:pt x="112471" y="239873"/>
                </a:lnTo>
                <a:lnTo>
                  <a:pt x="116622" y="231524"/>
                </a:lnTo>
                <a:lnTo>
                  <a:pt x="125252" y="222003"/>
                </a:lnTo>
                <a:lnTo>
                  <a:pt x="129315" y="219281"/>
                </a:lnTo>
                <a:lnTo>
                  <a:pt x="134351" y="217438"/>
                </a:lnTo>
                <a:lnTo>
                  <a:pt x="167599" y="204399"/>
                </a:lnTo>
                <a:lnTo>
                  <a:pt x="194346" y="195193"/>
                </a:lnTo>
                <a:lnTo>
                  <a:pt x="228688" y="185444"/>
                </a:lnTo>
                <a:lnTo>
                  <a:pt x="284724" y="170780"/>
                </a:lnTo>
                <a:lnTo>
                  <a:pt x="312082" y="170780"/>
                </a:lnTo>
                <a:lnTo>
                  <a:pt x="319745" y="148165"/>
                </a:lnTo>
                <a:lnTo>
                  <a:pt x="334372" y="113278"/>
                </a:lnTo>
                <a:lnTo>
                  <a:pt x="349404" y="81439"/>
                </a:lnTo>
                <a:lnTo>
                  <a:pt x="364282" y="50207"/>
                </a:lnTo>
                <a:lnTo>
                  <a:pt x="683912" y="50207"/>
                </a:lnTo>
                <a:lnTo>
                  <a:pt x="666589" y="24503"/>
                </a:lnTo>
                <a:lnTo>
                  <a:pt x="639986" y="6574"/>
                </a:lnTo>
                <a:lnTo>
                  <a:pt x="607374" y="0"/>
                </a:lnTo>
                <a:close/>
              </a:path>
              <a:path w="691515" h="690879">
                <a:moveTo>
                  <a:pt x="359413" y="568644"/>
                </a:moveTo>
                <a:lnTo>
                  <a:pt x="370478" y="583581"/>
                </a:lnTo>
                <a:lnTo>
                  <a:pt x="373017" y="593806"/>
                </a:lnTo>
                <a:lnTo>
                  <a:pt x="365995" y="604040"/>
                </a:lnTo>
                <a:lnTo>
                  <a:pt x="348376" y="619004"/>
                </a:lnTo>
                <a:lnTo>
                  <a:pt x="339932" y="624064"/>
                </a:lnTo>
                <a:lnTo>
                  <a:pt x="331694" y="625811"/>
                </a:lnTo>
                <a:lnTo>
                  <a:pt x="687291" y="625811"/>
                </a:lnTo>
                <a:lnTo>
                  <a:pt x="691078" y="607073"/>
                </a:lnTo>
                <a:lnTo>
                  <a:pt x="691078" y="570420"/>
                </a:lnTo>
                <a:lnTo>
                  <a:pt x="362198" y="570420"/>
                </a:lnTo>
                <a:lnTo>
                  <a:pt x="359413" y="568644"/>
                </a:lnTo>
                <a:close/>
              </a:path>
              <a:path w="691515" h="690879">
                <a:moveTo>
                  <a:pt x="470100" y="185366"/>
                </a:moveTo>
                <a:lnTo>
                  <a:pt x="414733" y="194768"/>
                </a:lnTo>
                <a:lnTo>
                  <a:pt x="350523" y="208161"/>
                </a:lnTo>
                <a:lnTo>
                  <a:pt x="333012" y="245825"/>
                </a:lnTo>
                <a:lnTo>
                  <a:pt x="331474" y="285900"/>
                </a:lnTo>
                <a:lnTo>
                  <a:pt x="330504" y="332916"/>
                </a:lnTo>
                <a:lnTo>
                  <a:pt x="330167" y="387705"/>
                </a:lnTo>
                <a:lnTo>
                  <a:pt x="333606" y="462515"/>
                </a:lnTo>
                <a:lnTo>
                  <a:pt x="342005" y="515692"/>
                </a:lnTo>
                <a:lnTo>
                  <a:pt x="352493" y="550555"/>
                </a:lnTo>
                <a:lnTo>
                  <a:pt x="362198" y="570420"/>
                </a:lnTo>
                <a:lnTo>
                  <a:pt x="691078" y="570420"/>
                </a:lnTo>
                <a:lnTo>
                  <a:pt x="691078" y="418607"/>
                </a:lnTo>
                <a:lnTo>
                  <a:pt x="352395" y="418607"/>
                </a:lnTo>
                <a:lnTo>
                  <a:pt x="351007" y="413944"/>
                </a:lnTo>
                <a:lnTo>
                  <a:pt x="353025" y="402835"/>
                </a:lnTo>
                <a:lnTo>
                  <a:pt x="355042" y="386574"/>
                </a:lnTo>
                <a:lnTo>
                  <a:pt x="360676" y="369178"/>
                </a:lnTo>
                <a:lnTo>
                  <a:pt x="400657" y="287876"/>
                </a:lnTo>
                <a:lnTo>
                  <a:pt x="434468" y="231712"/>
                </a:lnTo>
                <a:lnTo>
                  <a:pt x="452497" y="207125"/>
                </a:lnTo>
                <a:lnTo>
                  <a:pt x="470100" y="185366"/>
                </a:lnTo>
                <a:close/>
              </a:path>
              <a:path w="691515" h="690879">
                <a:moveTo>
                  <a:pt x="312082" y="170780"/>
                </a:moveTo>
                <a:lnTo>
                  <a:pt x="284724" y="170780"/>
                </a:lnTo>
                <a:lnTo>
                  <a:pt x="279707" y="183828"/>
                </a:lnTo>
                <a:lnTo>
                  <a:pt x="274604" y="198640"/>
                </a:lnTo>
                <a:lnTo>
                  <a:pt x="269790" y="214349"/>
                </a:lnTo>
                <a:lnTo>
                  <a:pt x="265091" y="231867"/>
                </a:lnTo>
                <a:lnTo>
                  <a:pt x="246905" y="237989"/>
                </a:lnTo>
                <a:lnTo>
                  <a:pt x="203302" y="254400"/>
                </a:lnTo>
                <a:lnTo>
                  <a:pt x="177664" y="279500"/>
                </a:lnTo>
                <a:lnTo>
                  <a:pt x="181418" y="296535"/>
                </a:lnTo>
                <a:lnTo>
                  <a:pt x="182256" y="298566"/>
                </a:lnTo>
                <a:lnTo>
                  <a:pt x="182842" y="300242"/>
                </a:lnTo>
                <a:lnTo>
                  <a:pt x="200508" y="340979"/>
                </a:lnTo>
                <a:lnTo>
                  <a:pt x="229427" y="397956"/>
                </a:lnTo>
                <a:lnTo>
                  <a:pt x="252638" y="438605"/>
                </a:lnTo>
                <a:lnTo>
                  <a:pt x="277028" y="477315"/>
                </a:lnTo>
                <a:lnTo>
                  <a:pt x="275791" y="454121"/>
                </a:lnTo>
                <a:lnTo>
                  <a:pt x="275115" y="428316"/>
                </a:lnTo>
                <a:lnTo>
                  <a:pt x="275834" y="368418"/>
                </a:lnTo>
                <a:lnTo>
                  <a:pt x="283523" y="296329"/>
                </a:lnTo>
                <a:lnTo>
                  <a:pt x="293762" y="237252"/>
                </a:lnTo>
                <a:lnTo>
                  <a:pt x="306010" y="188704"/>
                </a:lnTo>
                <a:lnTo>
                  <a:pt x="312082" y="170780"/>
                </a:lnTo>
                <a:close/>
              </a:path>
              <a:path w="691515" h="690879">
                <a:moveTo>
                  <a:pt x="567789" y="125782"/>
                </a:moveTo>
                <a:lnTo>
                  <a:pt x="575716" y="135907"/>
                </a:lnTo>
                <a:lnTo>
                  <a:pt x="578534" y="148165"/>
                </a:lnTo>
                <a:lnTo>
                  <a:pt x="575718" y="160404"/>
                </a:lnTo>
                <a:lnTo>
                  <a:pt x="567270" y="171146"/>
                </a:lnTo>
                <a:lnTo>
                  <a:pt x="548966" y="185057"/>
                </a:lnTo>
                <a:lnTo>
                  <a:pt x="533769" y="198640"/>
                </a:lnTo>
                <a:lnTo>
                  <a:pt x="479943" y="257028"/>
                </a:lnTo>
                <a:lnTo>
                  <a:pt x="437704" y="307414"/>
                </a:lnTo>
                <a:lnTo>
                  <a:pt x="400551" y="356313"/>
                </a:lnTo>
                <a:lnTo>
                  <a:pt x="374124" y="393299"/>
                </a:lnTo>
                <a:lnTo>
                  <a:pt x="364062" y="407945"/>
                </a:lnTo>
                <a:lnTo>
                  <a:pt x="356857" y="416662"/>
                </a:lnTo>
                <a:lnTo>
                  <a:pt x="352395" y="418607"/>
                </a:lnTo>
                <a:lnTo>
                  <a:pt x="691078" y="418607"/>
                </a:lnTo>
                <a:lnTo>
                  <a:pt x="691078" y="130372"/>
                </a:lnTo>
                <a:lnTo>
                  <a:pt x="573458" y="130372"/>
                </a:lnTo>
                <a:lnTo>
                  <a:pt x="568368" y="126047"/>
                </a:lnTo>
                <a:lnTo>
                  <a:pt x="567789" y="125782"/>
                </a:lnTo>
                <a:close/>
              </a:path>
              <a:path w="691515" h="690879">
                <a:moveTo>
                  <a:pt x="683912" y="50207"/>
                </a:moveTo>
                <a:lnTo>
                  <a:pt x="364282" y="50207"/>
                </a:lnTo>
                <a:lnTo>
                  <a:pt x="358118" y="75430"/>
                </a:lnTo>
                <a:lnTo>
                  <a:pt x="351940" y="99227"/>
                </a:lnTo>
                <a:lnTo>
                  <a:pt x="346058" y="125106"/>
                </a:lnTo>
                <a:lnTo>
                  <a:pt x="340659" y="157105"/>
                </a:lnTo>
                <a:lnTo>
                  <a:pt x="424922" y="138967"/>
                </a:lnTo>
                <a:lnTo>
                  <a:pt x="486698" y="127506"/>
                </a:lnTo>
                <a:lnTo>
                  <a:pt x="524705" y="121515"/>
                </a:lnTo>
                <a:lnTo>
                  <a:pt x="537659" y="119786"/>
                </a:lnTo>
                <a:lnTo>
                  <a:pt x="544056" y="118865"/>
                </a:lnTo>
                <a:lnTo>
                  <a:pt x="691078" y="118865"/>
                </a:lnTo>
                <a:lnTo>
                  <a:pt x="691078" y="83662"/>
                </a:lnTo>
                <a:lnTo>
                  <a:pt x="684510" y="51096"/>
                </a:lnTo>
                <a:lnTo>
                  <a:pt x="683912" y="50207"/>
                </a:lnTo>
                <a:close/>
              </a:path>
              <a:path w="691515" h="690879">
                <a:moveTo>
                  <a:pt x="691078" y="125106"/>
                </a:moveTo>
                <a:lnTo>
                  <a:pt x="567260" y="125106"/>
                </a:lnTo>
                <a:lnTo>
                  <a:pt x="573458" y="130372"/>
                </a:lnTo>
                <a:lnTo>
                  <a:pt x="691078" y="130372"/>
                </a:lnTo>
                <a:lnTo>
                  <a:pt x="691078" y="125106"/>
                </a:lnTo>
                <a:close/>
              </a:path>
              <a:path w="691515" h="690879">
                <a:moveTo>
                  <a:pt x="691078" y="118865"/>
                </a:moveTo>
                <a:lnTo>
                  <a:pt x="544056" y="118865"/>
                </a:lnTo>
                <a:lnTo>
                  <a:pt x="550307" y="119724"/>
                </a:lnTo>
                <a:lnTo>
                  <a:pt x="555909" y="121996"/>
                </a:lnTo>
                <a:lnTo>
                  <a:pt x="562276" y="123252"/>
                </a:lnTo>
                <a:lnTo>
                  <a:pt x="567789" y="125782"/>
                </a:lnTo>
                <a:lnTo>
                  <a:pt x="567260" y="125106"/>
                </a:lnTo>
                <a:lnTo>
                  <a:pt x="691078" y="125106"/>
                </a:lnTo>
                <a:lnTo>
                  <a:pt x="691078" y="1188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69770" y="4370349"/>
            <a:ext cx="9764559" cy="153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5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6806" y="608845"/>
            <a:ext cx="19650487" cy="996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3A3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92608" y="4568228"/>
            <a:ext cx="8518882" cy="2035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46523" y="3615377"/>
            <a:ext cx="11411052" cy="3041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0" i="0">
                <a:solidFill>
                  <a:schemeClr val="bg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461250" y="5601244"/>
            <a:ext cx="5632367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spc="-655" dirty="0">
                <a:solidFill>
                  <a:srgbClr val="FFFFFF"/>
                </a:solidFill>
                <a:latin typeface="Arial Black"/>
                <a:cs typeface="Arial Black"/>
              </a:rPr>
              <a:t>Best</a:t>
            </a:r>
            <a:r>
              <a:rPr lang="en-US" sz="4950" spc="-4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4950" spc="-670" dirty="0">
                <a:solidFill>
                  <a:srgbClr val="FFFFFF"/>
                </a:solidFill>
                <a:latin typeface="Arial Black"/>
                <a:cs typeface="Arial Black"/>
              </a:rPr>
              <a:t> Practices</a:t>
            </a:r>
            <a:endParaRPr lang="en-US" sz="4950" dirty="0">
              <a:latin typeface="Arial Black"/>
              <a:cs typeface="Arial Blac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EA533-2B8E-4FF5-9770-C3748128DD83}"/>
              </a:ext>
            </a:extLst>
          </p:cNvPr>
          <p:cNvSpPr/>
          <p:nvPr/>
        </p:nvSpPr>
        <p:spPr>
          <a:xfrm>
            <a:off x="5099050" y="2530475"/>
            <a:ext cx="96906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600" spc="-1080" dirty="0">
                <a:solidFill>
                  <a:srgbClr val="FFFFFF"/>
                </a:solidFill>
                <a:latin typeface="Arial Black"/>
                <a:cs typeface="Arial Black"/>
              </a:rPr>
              <a:t>User</a:t>
            </a:r>
            <a:r>
              <a:rPr lang="en-US" sz="9600" spc="-7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9600" spc="-910" dirty="0">
                <a:solidFill>
                  <a:srgbClr val="FFFFFF"/>
                </a:solidFill>
                <a:latin typeface="Arial Black"/>
                <a:cs typeface="Arial Black"/>
              </a:rPr>
              <a:t>Onboarding</a:t>
            </a:r>
            <a:endParaRPr lang="en-US" sz="96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3830954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495" dirty="0">
                <a:solidFill>
                  <a:srgbClr val="4A90E2"/>
                </a:solidFill>
                <a:latin typeface="Arial Black"/>
                <a:cs typeface="Arial Black"/>
              </a:rPr>
              <a:t>Demo</a:t>
            </a:r>
            <a:r>
              <a:rPr sz="5250" spc="-445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720" dirty="0">
                <a:solidFill>
                  <a:srgbClr val="4A90E2"/>
                </a:solidFill>
                <a:latin typeface="Arial Black"/>
                <a:cs typeface="Arial Black"/>
              </a:rPr>
              <a:t>Space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3094043"/>
            <a:ext cx="8006080" cy="150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Let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explore the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diﬀerent</a:t>
            </a:r>
            <a:r>
              <a:rPr sz="2950" spc="-459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interfaces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Great 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way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learn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something</a:t>
            </a:r>
            <a:r>
              <a:rPr sz="2950" spc="-409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alone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2520" y="0"/>
            <a:ext cx="1004157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6934834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00" dirty="0">
                <a:solidFill>
                  <a:srgbClr val="4A90E2"/>
                </a:solidFill>
                <a:latin typeface="Arial Black"/>
                <a:cs typeface="Arial Black"/>
              </a:rPr>
              <a:t>Continued</a:t>
            </a:r>
            <a:r>
              <a:rPr sz="5250" spc="-440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470" dirty="0">
                <a:solidFill>
                  <a:srgbClr val="4A90E2"/>
                </a:solidFill>
                <a:latin typeface="Arial Black"/>
                <a:cs typeface="Arial Black"/>
              </a:rPr>
              <a:t>Onboarding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3094043"/>
            <a:ext cx="8038465" cy="2530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Recommandations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35" dirty="0">
                <a:solidFill>
                  <a:srgbClr val="F5F5F5"/>
                </a:solidFill>
                <a:latin typeface="DejaVu Sans"/>
                <a:cs typeface="DejaVu Sans"/>
              </a:rPr>
              <a:t>Suggestions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Great 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way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 </a:t>
            </a:r>
            <a:r>
              <a:rPr sz="2950" spc="-145" dirty="0">
                <a:solidFill>
                  <a:srgbClr val="F5F5F5"/>
                </a:solidFill>
                <a:latin typeface="DejaVu Sans"/>
                <a:cs typeface="DejaVu Sans"/>
              </a:rPr>
              <a:t>keep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 </a:t>
            </a:r>
            <a:r>
              <a:rPr sz="2950" spc="-30" dirty="0">
                <a:solidFill>
                  <a:srgbClr val="F5F5F5"/>
                </a:solidFill>
                <a:latin typeface="DejaVu Sans"/>
                <a:cs typeface="DejaVu Sans"/>
              </a:rPr>
              <a:t>on </a:t>
            </a: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your</a:t>
            </a:r>
            <a:r>
              <a:rPr sz="2950" spc="-65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product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83462" y="0"/>
            <a:ext cx="10020637" cy="11298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291655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960" dirty="0">
                <a:solidFill>
                  <a:srgbClr val="4A90E2"/>
                </a:solidFill>
                <a:latin typeface="Arial Black"/>
                <a:cs typeface="Arial Black"/>
              </a:rPr>
              <a:t>Take</a:t>
            </a:r>
            <a:r>
              <a:rPr sz="5250" spc="-459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630" dirty="0">
                <a:solidFill>
                  <a:srgbClr val="4A90E2"/>
                </a:solidFill>
                <a:latin typeface="Arial Black"/>
                <a:cs typeface="Arial Black"/>
              </a:rPr>
              <a:t>Care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0039" y="3073101"/>
            <a:ext cx="6635115" cy="5608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Let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 </a:t>
            </a:r>
            <a:r>
              <a:rPr sz="2950" spc="-35" dirty="0">
                <a:solidFill>
                  <a:srgbClr val="F5F5F5"/>
                </a:solidFill>
                <a:latin typeface="DejaVu Sans"/>
                <a:cs typeface="DejaVu Sans"/>
              </a:rPr>
              <a:t>do</a:t>
            </a:r>
            <a:r>
              <a:rPr sz="2950" spc="-3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it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50" dirty="0">
                <a:solidFill>
                  <a:srgbClr val="F5F5F5"/>
                </a:solidFill>
                <a:latin typeface="DejaVu Sans"/>
                <a:cs typeface="DejaVu Sans"/>
              </a:rPr>
              <a:t>Don’t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teach </a:t>
            </a:r>
            <a:r>
              <a:rPr sz="2950" spc="-100" dirty="0">
                <a:solidFill>
                  <a:srgbClr val="F5F5F5"/>
                </a:solidFill>
                <a:latin typeface="DejaVu Sans"/>
                <a:cs typeface="DejaVu Sans"/>
              </a:rPr>
              <a:t>all </a:t>
            </a:r>
            <a:r>
              <a:rPr sz="2950" spc="-135" dirty="0">
                <a:solidFill>
                  <a:srgbClr val="F5F5F5"/>
                </a:solidFill>
                <a:latin typeface="DejaVu Sans"/>
                <a:cs typeface="DejaVu Sans"/>
              </a:rPr>
              <a:t>at</a:t>
            </a:r>
            <a:r>
              <a:rPr sz="2950" spc="-30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once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Use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fewer</a:t>
            </a:r>
            <a:r>
              <a:rPr sz="2950" spc="-25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75" dirty="0">
                <a:solidFill>
                  <a:srgbClr val="F5F5F5"/>
                </a:solidFill>
                <a:latin typeface="DejaVu Sans"/>
                <a:cs typeface="DejaVu Sans"/>
              </a:rPr>
              <a:t>words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Remove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noise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Create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a </a:t>
            </a:r>
            <a:r>
              <a:rPr sz="2950" spc="-135" dirty="0">
                <a:solidFill>
                  <a:srgbClr val="F5F5F5"/>
                </a:solidFill>
                <a:latin typeface="DejaVu Sans"/>
                <a:cs typeface="DejaVu Sans"/>
              </a:rPr>
              <a:t>clear, </a:t>
            </a:r>
            <a:r>
              <a:rPr sz="2950" spc="-60" dirty="0">
                <a:solidFill>
                  <a:srgbClr val="F5F5F5"/>
                </a:solidFill>
                <a:latin typeface="DejaVu Sans"/>
                <a:cs typeface="DejaVu Sans"/>
              </a:rPr>
              <a:t>short </a:t>
            </a:r>
            <a:r>
              <a:rPr sz="2950" spc="-135" dirty="0">
                <a:solidFill>
                  <a:srgbClr val="F5F5F5"/>
                </a:solidFill>
                <a:latin typeface="DejaVu Sans"/>
                <a:cs typeface="DejaVu Sans"/>
              </a:rPr>
              <a:t>&amp;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friendly</a:t>
            </a:r>
            <a:r>
              <a:rPr sz="2950" spc="-41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50" dirty="0">
                <a:solidFill>
                  <a:srgbClr val="F5F5F5"/>
                </a:solidFill>
                <a:latin typeface="DejaVu Sans"/>
                <a:cs typeface="DejaVu Sans"/>
              </a:rPr>
              <a:t>copy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80" dirty="0">
                <a:solidFill>
                  <a:srgbClr val="F5F5F5"/>
                </a:solidFill>
                <a:latin typeface="DejaVu Sans"/>
                <a:cs typeface="DejaVu Sans"/>
              </a:rPr>
              <a:t>Engage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with </a:t>
            </a: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call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37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action</a:t>
            </a:r>
            <a:endParaRPr sz="295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45665" marR="5080" indent="-1343025">
              <a:lnSpc>
                <a:spcPct val="114700"/>
              </a:lnSpc>
              <a:spcBef>
                <a:spcPts val="95"/>
              </a:spcBef>
            </a:pPr>
            <a:r>
              <a:rPr spc="-245" dirty="0"/>
              <a:t>What </a:t>
            </a:r>
            <a:r>
              <a:rPr spc="-260" dirty="0"/>
              <a:t>we </a:t>
            </a:r>
            <a:r>
              <a:rPr spc="-254" dirty="0"/>
              <a:t>really</a:t>
            </a:r>
            <a:r>
              <a:rPr spc="-565" dirty="0"/>
              <a:t> </a:t>
            </a:r>
            <a:r>
              <a:rPr spc="-210" dirty="0"/>
              <a:t>need  </a:t>
            </a:r>
            <a:r>
              <a:rPr spc="-285" dirty="0">
                <a:solidFill>
                  <a:srgbClr val="4A90E2"/>
                </a:solidFill>
              </a:rPr>
              <a:t>Step </a:t>
            </a:r>
            <a:r>
              <a:rPr spc="-365" dirty="0">
                <a:solidFill>
                  <a:srgbClr val="4A90E2"/>
                </a:solidFill>
              </a:rPr>
              <a:t>by</a:t>
            </a:r>
            <a:r>
              <a:rPr spc="-395" dirty="0">
                <a:solidFill>
                  <a:srgbClr val="4A90E2"/>
                </a:solidFill>
              </a:rPr>
              <a:t> </a:t>
            </a:r>
            <a:r>
              <a:rPr spc="-285" dirty="0">
                <a:solidFill>
                  <a:srgbClr val="4A90E2"/>
                </a:solidFill>
              </a:rPr>
              <a:t>Step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451358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45" dirty="0">
                <a:solidFill>
                  <a:srgbClr val="4A90E2"/>
                </a:solidFill>
                <a:latin typeface="Arial Black"/>
                <a:cs typeface="Arial Black"/>
              </a:rPr>
              <a:t>Before </a:t>
            </a:r>
            <a:r>
              <a:rPr sz="5250" spc="-655" dirty="0">
                <a:solidFill>
                  <a:srgbClr val="4A90E2"/>
                </a:solidFill>
                <a:latin typeface="Arial Black"/>
                <a:cs typeface="Arial Black"/>
              </a:rPr>
              <a:t>Sign</a:t>
            </a:r>
            <a:r>
              <a:rPr sz="5250" spc="-295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475" dirty="0">
                <a:solidFill>
                  <a:srgbClr val="4A90E2"/>
                </a:solidFill>
                <a:latin typeface="Arial Black"/>
                <a:cs typeface="Arial Black"/>
              </a:rPr>
              <a:t>Up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2838941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3430" y="2779916"/>
            <a:ext cx="116459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Clearly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show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them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what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they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need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to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35" dirty="0">
                <a:solidFill>
                  <a:srgbClr val="4A90E2"/>
                </a:solidFill>
                <a:latin typeface="DejaVu Sans"/>
                <a:cs typeface="DejaVu Sans"/>
              </a:rPr>
              <a:t>do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to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start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using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the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product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980" y="3865088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430" y="3806063"/>
            <a:ext cx="103422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Let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know </a:t>
            </a:r>
            <a:r>
              <a:rPr sz="2950" spc="-75" dirty="0">
                <a:solidFill>
                  <a:srgbClr val="4A90E2"/>
                </a:solidFill>
                <a:latin typeface="DejaVu Sans"/>
                <a:cs typeface="DejaVu Sans"/>
              </a:rPr>
              <a:t>how </a:t>
            </a:r>
            <a:r>
              <a:rPr sz="2950" spc="-100" dirty="0">
                <a:solidFill>
                  <a:srgbClr val="4A90E2"/>
                </a:solidFill>
                <a:latin typeface="DejaVu Sans"/>
                <a:cs typeface="DejaVu Sans"/>
              </a:rPr>
              <a:t>long </a:t>
            </a:r>
            <a:r>
              <a:rPr sz="2950" spc="-204" dirty="0">
                <a:solidFill>
                  <a:srgbClr val="4A90E2"/>
                </a:solidFill>
                <a:latin typeface="DejaVu Sans"/>
                <a:cs typeface="DejaVu Sans"/>
              </a:rPr>
              <a:t>(&amp; </a:t>
            </a:r>
            <a:r>
              <a:rPr sz="2950" spc="-195" dirty="0">
                <a:solidFill>
                  <a:srgbClr val="4A90E2"/>
                </a:solidFill>
                <a:latin typeface="DejaVu Sans"/>
                <a:cs typeface="DejaVu Sans"/>
              </a:rPr>
              <a:t>easy)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your </a:t>
            </a:r>
            <a:r>
              <a:rPr sz="2950" spc="-100" dirty="0">
                <a:solidFill>
                  <a:srgbClr val="4A90E2"/>
                </a:solidFill>
                <a:latin typeface="DejaVu Sans"/>
                <a:cs typeface="DejaVu Sans"/>
              </a:rPr>
              <a:t>signup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process</a:t>
            </a:r>
            <a:r>
              <a:rPr sz="2950" spc="-70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0" dirty="0">
                <a:solidFill>
                  <a:srgbClr val="4A90E2"/>
                </a:solidFill>
                <a:latin typeface="DejaVu Sans"/>
                <a:cs typeface="DejaVu Sans"/>
              </a:rPr>
              <a:t>is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0980" y="4891234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3430" y="4832210"/>
            <a:ext cx="91751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Collect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as </a:t>
            </a: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less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information </a:t>
            </a:r>
            <a:r>
              <a:rPr sz="2950" spc="-55" dirty="0">
                <a:solidFill>
                  <a:srgbClr val="F5F5F5"/>
                </a:solidFill>
                <a:latin typeface="DejaVu Sans"/>
                <a:cs typeface="DejaVu Sans"/>
              </a:rPr>
              <a:t>from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as</a:t>
            </a:r>
            <a:r>
              <a:rPr sz="2950" spc="-65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possible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0980" y="5917381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3430" y="5858356"/>
            <a:ext cx="107365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Be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friendly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and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notify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30" dirty="0">
                <a:solidFill>
                  <a:srgbClr val="F5F5F5"/>
                </a:solidFill>
                <a:latin typeface="DejaVu Sans"/>
                <a:cs typeface="DejaVu Sans"/>
              </a:rPr>
              <a:t>on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what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to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expect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after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25" dirty="0">
                <a:solidFill>
                  <a:srgbClr val="4A90E2"/>
                </a:solidFill>
                <a:latin typeface="DejaVu Sans"/>
                <a:cs typeface="DejaVu Sans"/>
              </a:rPr>
              <a:t>signing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55" dirty="0">
                <a:solidFill>
                  <a:srgbClr val="4A90E2"/>
                </a:solidFill>
                <a:latin typeface="DejaVu Sans"/>
                <a:cs typeface="DejaVu Sans"/>
              </a:rPr>
              <a:t>up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0980" y="6943528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3430" y="6823772"/>
            <a:ext cx="10985500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Once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inside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application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help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focus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30" dirty="0">
                <a:solidFill>
                  <a:srgbClr val="4A90E2"/>
                </a:solidFill>
                <a:latin typeface="DejaVu Sans"/>
                <a:cs typeface="DejaVu Sans"/>
              </a:rPr>
              <a:t>on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things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0" dirty="0">
                <a:solidFill>
                  <a:srgbClr val="4A90E2"/>
                </a:solidFill>
                <a:latin typeface="DejaVu Sans"/>
                <a:cs typeface="DejaVu Sans"/>
              </a:rPr>
              <a:t>he 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needs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to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accomplish</a:t>
            </a:r>
            <a:r>
              <a:rPr sz="2950" spc="-34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ﬁrst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0980" y="8482748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3430" y="8362992"/>
            <a:ext cx="12182475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Keep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it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less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0" dirty="0">
                <a:solidFill>
                  <a:srgbClr val="F5F5F5"/>
                </a:solidFill>
                <a:latin typeface="DejaVu Sans"/>
                <a:cs typeface="DejaVu Sans"/>
              </a:rPr>
              <a:t>ambiguous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as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what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they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need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to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35" dirty="0">
                <a:solidFill>
                  <a:srgbClr val="4A90E2"/>
                </a:solidFill>
                <a:latin typeface="DejaVu Sans"/>
                <a:cs typeface="DejaVu Sans"/>
              </a:rPr>
              <a:t>do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in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the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interface</a:t>
            </a:r>
            <a:r>
              <a:rPr sz="2950" spc="-114" dirty="0">
                <a:solidFill>
                  <a:srgbClr val="F5F5F5"/>
                </a:solidFill>
                <a:latin typeface="DejaVu Sans"/>
                <a:cs typeface="DejaVu Sans"/>
              </a:rPr>
              <a:t>,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85" dirty="0">
                <a:solidFill>
                  <a:srgbClr val="F5F5F5"/>
                </a:solidFill>
                <a:latin typeface="DejaVu Sans"/>
                <a:cs typeface="DejaVu Sans"/>
              </a:rPr>
              <a:t>by  </a:t>
            </a:r>
            <a:r>
              <a:rPr sz="2950" spc="-114" dirty="0">
                <a:solidFill>
                  <a:srgbClr val="F5F5F5"/>
                </a:solidFill>
                <a:latin typeface="DejaVu Sans"/>
                <a:cs typeface="DejaVu Sans"/>
              </a:rPr>
              <a:t>reducing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clutter</a:t>
            </a:r>
            <a:endParaRPr sz="295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695325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484" dirty="0">
                <a:solidFill>
                  <a:srgbClr val="4A90E2"/>
                </a:solidFill>
                <a:latin typeface="Arial Black"/>
                <a:cs typeface="Arial Black"/>
              </a:rPr>
              <a:t>When </a:t>
            </a:r>
            <a:r>
              <a:rPr sz="5250" spc="-600" dirty="0">
                <a:solidFill>
                  <a:srgbClr val="4A90E2"/>
                </a:solidFill>
                <a:latin typeface="Arial Black"/>
                <a:cs typeface="Arial Black"/>
              </a:rPr>
              <a:t>setting </a:t>
            </a:r>
            <a:r>
              <a:rPr sz="5250" spc="-570" dirty="0">
                <a:solidFill>
                  <a:srgbClr val="4A90E2"/>
                </a:solidFill>
                <a:latin typeface="Arial Black"/>
                <a:cs typeface="Arial Black"/>
              </a:rPr>
              <a:t>things</a:t>
            </a:r>
            <a:r>
              <a:rPr sz="5250" spc="-130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380" dirty="0">
                <a:solidFill>
                  <a:srgbClr val="4A90E2"/>
                </a:solidFill>
                <a:latin typeface="Arial Black"/>
                <a:cs typeface="Arial Black"/>
              </a:rPr>
              <a:t>up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2943649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3430" y="2884625"/>
            <a:ext cx="127590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Show </a:t>
            </a:r>
            <a:r>
              <a:rPr sz="2950" spc="-130" dirty="0">
                <a:solidFill>
                  <a:srgbClr val="4A90E2"/>
                </a:solidFill>
                <a:latin typeface="DejaVu Sans"/>
                <a:cs typeface="DejaVu Sans"/>
              </a:rPr>
              <a:t>early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wins</a:t>
            </a:r>
            <a:r>
              <a:rPr sz="2950" spc="-114" dirty="0">
                <a:solidFill>
                  <a:srgbClr val="F5F5F5"/>
                </a:solidFill>
                <a:latin typeface="DejaVu Sans"/>
                <a:cs typeface="DejaVu Sans"/>
              </a:rPr>
              <a:t>,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help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them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achieve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more frequent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wins</a:t>
            </a:r>
            <a:r>
              <a:rPr sz="2950" spc="-68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as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they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progress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980" y="3969796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430" y="3910772"/>
            <a:ext cx="10820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50" dirty="0">
                <a:solidFill>
                  <a:srgbClr val="F5F5F5"/>
                </a:solidFill>
                <a:latin typeface="DejaVu Sans"/>
                <a:cs typeface="DejaVu Sans"/>
              </a:rPr>
              <a:t>Put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things </a:t>
            </a:r>
            <a:r>
              <a:rPr sz="2950" spc="-70" dirty="0">
                <a:solidFill>
                  <a:srgbClr val="4A90E2"/>
                </a:solidFill>
                <a:latin typeface="DejaVu Sans"/>
                <a:cs typeface="DejaVu Sans"/>
              </a:rPr>
              <a:t>under-the-hood </a:t>
            </a:r>
            <a:r>
              <a:rPr sz="2950" spc="-75" dirty="0">
                <a:solidFill>
                  <a:srgbClr val="4A90E2"/>
                </a:solidFill>
                <a:latin typeface="DejaVu Sans"/>
                <a:cs typeface="DejaVu Sans"/>
              </a:rPr>
              <a:t>until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they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would </a:t>
            </a:r>
            <a:r>
              <a:rPr sz="2950" spc="-130" dirty="0">
                <a:solidFill>
                  <a:srgbClr val="4A90E2"/>
                </a:solidFill>
                <a:latin typeface="DejaVu Sans"/>
                <a:cs typeface="DejaVu Sans"/>
              </a:rPr>
              <a:t>really</a:t>
            </a:r>
            <a:r>
              <a:rPr sz="2950" spc="-68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make </a:t>
            </a: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sense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0980" y="4995943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3430" y="4936919"/>
            <a:ext cx="113144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Add </a:t>
            </a: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contextual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help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wherever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you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think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a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</a:t>
            </a:r>
            <a:r>
              <a:rPr sz="2950" spc="-69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might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be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mislead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0980" y="6022090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3430" y="5902334"/>
            <a:ext cx="11832590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50" dirty="0">
                <a:solidFill>
                  <a:srgbClr val="F5F5F5"/>
                </a:solidFill>
                <a:latin typeface="DejaVu Sans"/>
                <a:cs typeface="DejaVu Sans"/>
              </a:rPr>
              <a:t>Don’t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be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afraid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walk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75" dirty="0">
                <a:solidFill>
                  <a:srgbClr val="F5F5F5"/>
                </a:solidFill>
                <a:latin typeface="DejaVu Sans"/>
                <a:cs typeface="DejaVu Sans"/>
              </a:rPr>
              <a:t>down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lane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" dirty="0">
                <a:solidFill>
                  <a:srgbClr val="F5F5F5"/>
                </a:solidFill>
                <a:latin typeface="DejaVu Sans"/>
                <a:cs typeface="DejaVu Sans"/>
              </a:rPr>
              <a:t>or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provide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a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help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link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20" dirty="0">
                <a:solidFill>
                  <a:srgbClr val="F5F5F5"/>
                </a:solidFill>
                <a:latin typeface="DejaVu Sans"/>
                <a:cs typeface="DejaVu Sans"/>
              </a:rPr>
              <a:t>for 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detailed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guide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" dirty="0">
                <a:solidFill>
                  <a:srgbClr val="4A90E2"/>
                </a:solidFill>
                <a:latin typeface="DejaVu Sans"/>
                <a:cs typeface="DejaVu Sans"/>
              </a:rPr>
              <a:t>or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a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quick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help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video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to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explain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your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0" dirty="0">
                <a:solidFill>
                  <a:srgbClr val="4A90E2"/>
                </a:solidFill>
                <a:latin typeface="DejaVu Sans"/>
                <a:cs typeface="DejaVu Sans"/>
              </a:rPr>
              <a:t>setup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process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0980" y="7561310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3430" y="7502285"/>
            <a:ext cx="81305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Help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 </a:t>
            </a:r>
            <a:r>
              <a:rPr sz="2950" spc="-125" dirty="0">
                <a:solidFill>
                  <a:srgbClr val="4A90E2"/>
                </a:solidFill>
                <a:latin typeface="DejaVu Sans"/>
                <a:cs typeface="DejaVu Sans"/>
              </a:rPr>
              <a:t>visualize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the </a:t>
            </a:r>
            <a:r>
              <a:rPr sz="2950" spc="-145" dirty="0">
                <a:solidFill>
                  <a:srgbClr val="4A90E2"/>
                </a:solidFill>
                <a:latin typeface="DejaVu Sans"/>
                <a:cs typeface="DejaVu Sans"/>
              </a:rPr>
              <a:t>changes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they</a:t>
            </a:r>
            <a:r>
              <a:rPr sz="2950" spc="-45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conﬁgure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0980" y="8587457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3430" y="8528432"/>
            <a:ext cx="102946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Generate </a:t>
            </a:r>
            <a:r>
              <a:rPr sz="2950" spc="-145" dirty="0">
                <a:solidFill>
                  <a:srgbClr val="4A90E2"/>
                </a:solidFill>
                <a:latin typeface="DejaVu Sans"/>
                <a:cs typeface="DejaVu Sans"/>
              </a:rPr>
              <a:t>excitement </a:t>
            </a: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about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using the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product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in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the</a:t>
            </a:r>
            <a:r>
              <a:rPr sz="2950" spc="-62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future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0980" y="9613603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3430" y="9554579"/>
            <a:ext cx="112242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75" dirty="0">
                <a:solidFill>
                  <a:srgbClr val="4A90E2"/>
                </a:solidFill>
                <a:latin typeface="DejaVu Sans"/>
                <a:cs typeface="DejaVu Sans"/>
              </a:rPr>
              <a:t>Teaches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75" dirty="0">
                <a:solidFill>
                  <a:srgbClr val="4A90E2"/>
                </a:solidFill>
                <a:latin typeface="DejaVu Sans"/>
                <a:cs typeface="DejaVu Sans"/>
              </a:rPr>
              <a:t>how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to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use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the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product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85" dirty="0">
                <a:solidFill>
                  <a:srgbClr val="4A90E2"/>
                </a:solidFill>
                <a:latin typeface="DejaVu Sans"/>
                <a:cs typeface="DejaVu Sans"/>
              </a:rPr>
              <a:t>by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doing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,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0" dirty="0">
                <a:solidFill>
                  <a:srgbClr val="F5F5F5"/>
                </a:solidFill>
                <a:latin typeface="DejaVu Sans"/>
                <a:cs typeface="DejaVu Sans"/>
              </a:rPr>
              <a:t>not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85" dirty="0">
                <a:solidFill>
                  <a:srgbClr val="F5F5F5"/>
                </a:solidFill>
                <a:latin typeface="DejaVu Sans"/>
                <a:cs typeface="DejaVu Sans"/>
              </a:rPr>
              <a:t>by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75" dirty="0">
                <a:solidFill>
                  <a:srgbClr val="F5F5F5"/>
                </a:solidFill>
                <a:latin typeface="DejaVu Sans"/>
                <a:cs typeface="DejaVu Sans"/>
              </a:rPr>
              <a:t>words</a:t>
            </a:r>
            <a:endParaRPr sz="295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69993" y="4730527"/>
            <a:ext cx="1136459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484" dirty="0"/>
              <a:t>“It’s </a:t>
            </a:r>
            <a:r>
              <a:rPr spc="-290" dirty="0"/>
              <a:t>always </a:t>
            </a:r>
            <a:r>
              <a:rPr spc="-240" dirty="0"/>
              <a:t>nice </a:t>
            </a:r>
            <a:r>
              <a:rPr spc="-130" dirty="0"/>
              <a:t>to </a:t>
            </a:r>
            <a:r>
              <a:rPr spc="-210" dirty="0"/>
              <a:t>be</a:t>
            </a:r>
            <a:r>
              <a:rPr spc="-550" dirty="0"/>
              <a:t> </a:t>
            </a:r>
            <a:r>
              <a:rPr spc="-350" dirty="0"/>
              <a:t>welcomed!”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30666" y="6231057"/>
            <a:ext cx="46431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525" dirty="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sz="2300" i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i="1" spc="5" dirty="0">
                <a:solidFill>
                  <a:srgbClr val="FFFFFF"/>
                </a:solidFill>
                <a:latin typeface="Trebuchet MS"/>
                <a:cs typeface="Trebuchet MS"/>
              </a:rPr>
              <a:t>Samuel </a:t>
            </a:r>
            <a:r>
              <a:rPr sz="2300" i="1" spc="-75" dirty="0">
                <a:solidFill>
                  <a:srgbClr val="FFFFFF"/>
                </a:solidFill>
                <a:latin typeface="Trebuchet MS"/>
                <a:cs typeface="Trebuchet MS"/>
              </a:rPr>
              <a:t>Hulick, </a:t>
            </a:r>
            <a:r>
              <a:rPr sz="2300" i="1" dirty="0">
                <a:solidFill>
                  <a:srgbClr val="FFFFFF"/>
                </a:solidFill>
                <a:latin typeface="Trebuchet MS"/>
                <a:cs typeface="Trebuchet MS"/>
              </a:rPr>
              <a:t>useronboard.com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72384" y="6558986"/>
            <a:ext cx="2288540" cy="0"/>
          </a:xfrm>
          <a:custGeom>
            <a:avLst/>
            <a:gdLst/>
            <a:ahLst/>
            <a:cxnLst/>
            <a:rect l="l" t="t" r="r" b="b"/>
            <a:pathLst>
              <a:path w="2288540">
                <a:moveTo>
                  <a:pt x="0" y="0"/>
                </a:moveTo>
                <a:lnTo>
                  <a:pt x="2288359" y="0"/>
                </a:lnTo>
              </a:path>
            </a:pathLst>
          </a:custGeom>
          <a:ln w="146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290576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880" dirty="0">
                <a:solidFill>
                  <a:srgbClr val="4A90E2"/>
                </a:solidFill>
                <a:latin typeface="Arial Black"/>
                <a:cs typeface="Arial Black"/>
              </a:rPr>
              <a:t>E</a:t>
            </a:r>
            <a:r>
              <a:rPr sz="5250" spc="-795" dirty="0">
                <a:solidFill>
                  <a:srgbClr val="4A90E2"/>
                </a:solidFill>
                <a:latin typeface="Arial Black"/>
                <a:cs typeface="Arial Black"/>
              </a:rPr>
              <a:t>xa</a:t>
            </a:r>
            <a:r>
              <a:rPr sz="5250" spc="-600" dirty="0">
                <a:solidFill>
                  <a:srgbClr val="4A90E2"/>
                </a:solidFill>
                <a:latin typeface="Arial Black"/>
                <a:cs typeface="Arial Black"/>
              </a:rPr>
              <a:t>m</a:t>
            </a:r>
            <a:r>
              <a:rPr sz="5250" spc="-370" dirty="0">
                <a:solidFill>
                  <a:srgbClr val="4A90E2"/>
                </a:solidFill>
                <a:latin typeface="Arial Black"/>
                <a:cs typeface="Arial Black"/>
              </a:rPr>
              <a:t>p</a:t>
            </a:r>
            <a:r>
              <a:rPr sz="5250" spc="-560" dirty="0">
                <a:solidFill>
                  <a:srgbClr val="4A90E2"/>
                </a:solidFill>
                <a:latin typeface="Arial Black"/>
                <a:cs typeface="Arial Black"/>
              </a:rPr>
              <a:t>l</a:t>
            </a:r>
            <a:r>
              <a:rPr sz="5250" spc="-615" dirty="0">
                <a:solidFill>
                  <a:srgbClr val="4A90E2"/>
                </a:solidFill>
                <a:latin typeface="Arial Black"/>
                <a:cs typeface="Arial Black"/>
              </a:rPr>
              <a:t>e</a:t>
            </a:r>
            <a:r>
              <a:rPr sz="5250" spc="-750" dirty="0">
                <a:solidFill>
                  <a:srgbClr val="4A90E2"/>
                </a:solidFill>
                <a:latin typeface="Arial Black"/>
                <a:cs typeface="Arial Black"/>
              </a:rPr>
              <a:t>s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3094043"/>
            <a:ext cx="6828790" cy="4582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220" dirty="0">
                <a:solidFill>
                  <a:srgbClr val="F5F5F5"/>
                </a:solidFill>
                <a:latin typeface="DejaVu Sans"/>
                <a:cs typeface="DejaVu Sans"/>
              </a:rPr>
              <a:t>“We're </a:t>
            </a:r>
            <a:r>
              <a:rPr sz="2950" spc="-135" dirty="0">
                <a:solidFill>
                  <a:srgbClr val="F5F5F5"/>
                </a:solidFill>
                <a:latin typeface="DejaVu Sans"/>
                <a:cs typeface="DejaVu Sans"/>
              </a:rPr>
              <a:t>glad </a:t>
            </a: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you're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220" dirty="0">
                <a:solidFill>
                  <a:srgbClr val="F5F5F5"/>
                </a:solidFill>
                <a:latin typeface="DejaVu Sans"/>
                <a:cs typeface="DejaVu Sans"/>
              </a:rPr>
              <a:t>here!”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“Welcome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home, </a:t>
            </a:r>
            <a:r>
              <a:rPr sz="2950" spc="-50" dirty="0">
                <a:solidFill>
                  <a:srgbClr val="F5F5F5"/>
                </a:solidFill>
                <a:latin typeface="DejaVu Sans"/>
                <a:cs typeface="DejaVu Sans"/>
              </a:rPr>
              <a:t>John</a:t>
            </a:r>
            <a:r>
              <a:rPr sz="2950" spc="-23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200" dirty="0">
                <a:solidFill>
                  <a:srgbClr val="F5F5F5"/>
                </a:solidFill>
                <a:latin typeface="DejaVu Sans"/>
                <a:cs typeface="DejaVu Sans"/>
              </a:rPr>
              <a:t>Doe”</a:t>
            </a:r>
            <a:endParaRPr sz="2950">
              <a:latin typeface="DejaVu Sans"/>
              <a:cs typeface="DejaVu Sans"/>
            </a:endParaRPr>
          </a:p>
          <a:p>
            <a:pPr marL="12700" marR="5080">
              <a:lnSpc>
                <a:spcPct val="228200"/>
              </a:lnSpc>
            </a:pPr>
            <a:r>
              <a:rPr sz="2950" spc="-245" dirty="0">
                <a:solidFill>
                  <a:srgbClr val="F5F5F5"/>
                </a:solidFill>
                <a:latin typeface="DejaVu Sans"/>
                <a:cs typeface="DejaVu Sans"/>
              </a:rPr>
              <a:t>“Hey </a:t>
            </a:r>
            <a:r>
              <a:rPr sz="2950" spc="-50" dirty="0">
                <a:solidFill>
                  <a:srgbClr val="F5F5F5"/>
                </a:solidFill>
                <a:latin typeface="DejaVu Sans"/>
                <a:cs typeface="DejaVu Sans"/>
              </a:rPr>
              <a:t>John </a:t>
            </a: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Doe, welcome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 </a:t>
            </a: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your</a:t>
            </a:r>
            <a:r>
              <a:rPr sz="2950" spc="-45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240" dirty="0">
                <a:solidFill>
                  <a:srgbClr val="F5F5F5"/>
                </a:solidFill>
                <a:latin typeface="DejaVu Sans"/>
                <a:cs typeface="DejaVu Sans"/>
              </a:rPr>
              <a:t>Feed!”  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“Welcome </a:t>
            </a:r>
            <a:r>
              <a:rPr sz="2950" spc="-50" dirty="0">
                <a:solidFill>
                  <a:srgbClr val="F5F5F5"/>
                </a:solidFill>
                <a:latin typeface="DejaVu Sans"/>
                <a:cs typeface="DejaVu Sans"/>
              </a:rPr>
              <a:t>John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229" dirty="0">
                <a:solidFill>
                  <a:srgbClr val="F5F5F5"/>
                </a:solidFill>
                <a:latin typeface="DejaVu Sans"/>
                <a:cs typeface="DejaVu Sans"/>
              </a:rPr>
              <a:t>Doe!”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950" spc="-200" dirty="0">
                <a:solidFill>
                  <a:srgbClr val="F5F5F5"/>
                </a:solidFill>
                <a:latin typeface="DejaVu Sans"/>
                <a:cs typeface="DejaVu Sans"/>
              </a:rPr>
              <a:t>“Welcome!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Find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something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29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220" dirty="0">
                <a:solidFill>
                  <a:srgbClr val="F5F5F5"/>
                </a:solidFill>
                <a:latin typeface="DejaVu Sans"/>
                <a:cs typeface="DejaVu Sans"/>
              </a:rPr>
              <a:t>play.”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07937" y="0"/>
            <a:ext cx="5696161" cy="5340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97466" y="1999939"/>
            <a:ext cx="5706632" cy="5224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34659" y="7884576"/>
            <a:ext cx="5706632" cy="3486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34659" y="4638024"/>
            <a:ext cx="5706632" cy="3067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459486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75" dirty="0">
                <a:solidFill>
                  <a:srgbClr val="4A90E2"/>
                </a:solidFill>
                <a:latin typeface="Arial Black"/>
                <a:cs typeface="Arial Black"/>
              </a:rPr>
              <a:t>Getting</a:t>
            </a:r>
            <a:r>
              <a:rPr sz="5250" spc="-430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575" dirty="0">
                <a:solidFill>
                  <a:srgbClr val="4A90E2"/>
                </a:solidFill>
                <a:latin typeface="Arial Black"/>
                <a:cs typeface="Arial Black"/>
              </a:rPr>
              <a:t>Started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3153067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3430" y="3094043"/>
            <a:ext cx="122923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What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0" dirty="0">
                <a:solidFill>
                  <a:srgbClr val="F5F5F5"/>
                </a:solidFill>
                <a:latin typeface="DejaVu Sans"/>
                <a:cs typeface="DejaVu Sans"/>
              </a:rPr>
              <a:t>is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primary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45" dirty="0">
                <a:solidFill>
                  <a:srgbClr val="4A90E2"/>
                </a:solidFill>
                <a:latin typeface="DejaVu Sans"/>
                <a:cs typeface="DejaVu Sans"/>
              </a:rPr>
              <a:t>action(s)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we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want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25" dirty="0">
                <a:solidFill>
                  <a:srgbClr val="F5F5F5"/>
                </a:solidFill>
                <a:latin typeface="DejaVu Sans"/>
                <a:cs typeface="DejaVu Sans"/>
              </a:rPr>
              <a:t>our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take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within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app?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980" y="4179214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430" y="4120189"/>
            <a:ext cx="115944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What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steps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does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need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take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in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0" dirty="0">
                <a:solidFill>
                  <a:srgbClr val="F5F5F5"/>
                </a:solidFill>
                <a:latin typeface="DejaVu Sans"/>
                <a:cs typeface="DejaVu Sans"/>
              </a:rPr>
              <a:t>order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to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30" dirty="0">
                <a:solidFill>
                  <a:srgbClr val="4A90E2"/>
                </a:solidFill>
                <a:latin typeface="DejaVu Sans"/>
                <a:cs typeface="DejaVu Sans"/>
              </a:rPr>
              <a:t>reach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that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goal?</a:t>
            </a:r>
            <a:endParaRPr sz="295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788352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55" dirty="0">
                <a:solidFill>
                  <a:srgbClr val="F5F5F5"/>
                </a:solidFill>
                <a:latin typeface="Arial Black"/>
                <a:cs typeface="Arial Black"/>
              </a:rPr>
              <a:t>What </a:t>
            </a:r>
            <a:r>
              <a:rPr sz="5250" spc="-655" dirty="0">
                <a:solidFill>
                  <a:srgbClr val="F5F5F5"/>
                </a:solidFill>
                <a:latin typeface="Arial Black"/>
                <a:cs typeface="Arial Black"/>
              </a:rPr>
              <a:t>is </a:t>
            </a:r>
            <a:r>
              <a:rPr sz="5250" spc="-560" dirty="0">
                <a:solidFill>
                  <a:srgbClr val="F5F5F5"/>
                </a:solidFill>
                <a:latin typeface="Arial Black"/>
                <a:cs typeface="Arial Black"/>
              </a:rPr>
              <a:t>User</a:t>
            </a:r>
            <a:r>
              <a:rPr sz="5250" spc="35" dirty="0">
                <a:solidFill>
                  <a:srgbClr val="F5F5F5"/>
                </a:solidFill>
                <a:latin typeface="Arial Black"/>
                <a:cs typeface="Arial Black"/>
              </a:rPr>
              <a:t> </a:t>
            </a:r>
            <a:r>
              <a:rPr sz="5250" spc="-520" dirty="0">
                <a:solidFill>
                  <a:srgbClr val="F5F5F5"/>
                </a:solidFill>
                <a:latin typeface="Arial Black"/>
                <a:cs typeface="Arial Black"/>
              </a:rPr>
              <a:t>Onboarding?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3033312"/>
            <a:ext cx="13115925" cy="361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75" dirty="0">
                <a:solidFill>
                  <a:srgbClr val="F5F5F5"/>
                </a:solidFill>
                <a:latin typeface="DejaVu Sans"/>
                <a:cs typeface="DejaVu Sans"/>
              </a:rPr>
              <a:t>User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Onboarding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0" dirty="0">
                <a:solidFill>
                  <a:srgbClr val="F5F5F5"/>
                </a:solidFill>
                <a:latin typeface="DejaVu Sans"/>
                <a:cs typeface="DejaVu Sans"/>
              </a:rPr>
              <a:t>is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a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process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that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starts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55" dirty="0">
                <a:solidFill>
                  <a:srgbClr val="4A90E2"/>
                </a:solidFill>
                <a:latin typeface="DejaVu Sans"/>
                <a:cs typeface="DejaVu Sans"/>
              </a:rPr>
              <a:t>from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the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very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ﬁrst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welcome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email  </a:t>
            </a:r>
            <a:r>
              <a:rPr sz="2950" spc="-135" dirty="0">
                <a:solidFill>
                  <a:srgbClr val="4A90E2"/>
                </a:solidFill>
                <a:latin typeface="DejaVu Sans"/>
                <a:cs typeface="DejaVu Sans"/>
              </a:rPr>
              <a:t>&amp;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ﬁrst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35" dirty="0">
                <a:solidFill>
                  <a:srgbClr val="4A90E2"/>
                </a:solidFill>
                <a:latin typeface="DejaVu Sans"/>
                <a:cs typeface="DejaVu Sans"/>
              </a:rPr>
              <a:t>run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35" dirty="0">
                <a:solidFill>
                  <a:srgbClr val="4A90E2"/>
                </a:solidFill>
                <a:latin typeface="DejaVu Sans"/>
                <a:cs typeface="DejaVu Sans"/>
              </a:rPr>
              <a:t>experience</a:t>
            </a:r>
            <a:r>
              <a:rPr sz="2950" spc="-135" dirty="0">
                <a:solidFill>
                  <a:srgbClr val="F5F5F5"/>
                </a:solidFill>
                <a:latin typeface="DejaVu Sans"/>
                <a:cs typeface="DejaVu Sans"/>
              </a:rPr>
              <a:t>,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and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can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span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over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50" dirty="0">
                <a:solidFill>
                  <a:srgbClr val="F5F5F5"/>
                </a:solidFill>
                <a:latin typeface="DejaVu Sans"/>
                <a:cs typeface="DejaVu Sans"/>
              </a:rPr>
              <a:t>several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months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i="1" spc="-25" dirty="0">
                <a:solidFill>
                  <a:srgbClr val="F5F5F5"/>
                </a:solidFill>
                <a:latin typeface="Trebuchet MS"/>
                <a:cs typeface="Trebuchet MS"/>
              </a:rPr>
              <a:t>(depending</a:t>
            </a:r>
            <a:r>
              <a:rPr sz="2950" i="1" spc="-114" dirty="0">
                <a:solidFill>
                  <a:srgbClr val="F5F5F5"/>
                </a:solidFill>
                <a:latin typeface="Trebuchet MS"/>
                <a:cs typeface="Trebuchet MS"/>
              </a:rPr>
              <a:t> </a:t>
            </a:r>
            <a:r>
              <a:rPr sz="2950" i="1" spc="85" dirty="0">
                <a:solidFill>
                  <a:srgbClr val="F5F5F5"/>
                </a:solidFill>
                <a:latin typeface="Trebuchet MS"/>
                <a:cs typeface="Trebuchet MS"/>
              </a:rPr>
              <a:t>on</a:t>
            </a:r>
            <a:r>
              <a:rPr sz="2950" i="1" spc="-120" dirty="0">
                <a:solidFill>
                  <a:srgbClr val="F5F5F5"/>
                </a:solidFill>
                <a:latin typeface="Trebuchet MS"/>
                <a:cs typeface="Trebuchet MS"/>
              </a:rPr>
              <a:t> </a:t>
            </a:r>
            <a:r>
              <a:rPr sz="2950" i="1" spc="-114" dirty="0">
                <a:solidFill>
                  <a:srgbClr val="F5F5F5"/>
                </a:solidFill>
                <a:latin typeface="Trebuchet MS"/>
                <a:cs typeface="Trebuchet MS"/>
              </a:rPr>
              <a:t>the  </a:t>
            </a:r>
            <a:r>
              <a:rPr sz="2950" i="1" spc="-50" dirty="0">
                <a:solidFill>
                  <a:srgbClr val="F5F5F5"/>
                </a:solidFill>
                <a:latin typeface="Trebuchet MS"/>
                <a:cs typeface="Trebuchet MS"/>
              </a:rPr>
              <a:t>product)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 </a:t>
            </a:r>
            <a:r>
              <a:rPr sz="2950" spc="-145" dirty="0">
                <a:solidFill>
                  <a:srgbClr val="4A90E2"/>
                </a:solidFill>
                <a:latin typeface="DejaVu Sans"/>
                <a:cs typeface="DejaVu Sans"/>
              </a:rPr>
              <a:t>keep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the </a:t>
            </a:r>
            <a:r>
              <a:rPr sz="2950" spc="-100" dirty="0">
                <a:solidFill>
                  <a:srgbClr val="4A90E2"/>
                </a:solidFill>
                <a:latin typeface="DejaVu Sans"/>
                <a:cs typeface="DejaVu Sans"/>
              </a:rPr>
              <a:t>customer </a:t>
            </a:r>
            <a:r>
              <a:rPr sz="2950" spc="-90" dirty="0">
                <a:solidFill>
                  <a:srgbClr val="4A90E2"/>
                </a:solidFill>
                <a:latin typeface="DejaVu Sans"/>
                <a:cs typeface="DejaVu Sans"/>
              </a:rPr>
              <a:t>continue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using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your </a:t>
            </a:r>
            <a:r>
              <a:rPr sz="2950" spc="-204" dirty="0">
                <a:solidFill>
                  <a:srgbClr val="4A90E2"/>
                </a:solidFill>
                <a:latin typeface="DejaVu Sans"/>
                <a:cs typeface="DejaVu Sans"/>
              </a:rPr>
              <a:t>SaaS </a:t>
            </a:r>
            <a:r>
              <a:rPr sz="2950" spc="-90" dirty="0">
                <a:solidFill>
                  <a:srgbClr val="4A90E2"/>
                </a:solidFill>
                <a:latin typeface="DejaVu Sans"/>
                <a:cs typeface="DejaVu Sans"/>
              </a:rPr>
              <a:t>app and </a:t>
            </a:r>
            <a:r>
              <a:rPr sz="2950" spc="-145" dirty="0">
                <a:solidFill>
                  <a:srgbClr val="4A90E2"/>
                </a:solidFill>
                <a:latin typeface="DejaVu Sans"/>
                <a:cs typeface="DejaVu Sans"/>
              </a:rPr>
              <a:t>receiving  </a:t>
            </a:r>
            <a:r>
              <a:rPr sz="2950" spc="-140" dirty="0">
                <a:solidFill>
                  <a:srgbClr val="4A90E2"/>
                </a:solidFill>
                <a:latin typeface="DejaVu Sans"/>
                <a:cs typeface="DejaVu Sans"/>
              </a:rPr>
              <a:t>value </a:t>
            </a:r>
            <a:r>
              <a:rPr sz="2950" spc="-55" dirty="0">
                <a:solidFill>
                  <a:srgbClr val="4A90E2"/>
                </a:solidFill>
                <a:latin typeface="DejaVu Sans"/>
                <a:cs typeface="DejaVu Sans"/>
              </a:rPr>
              <a:t>from</a:t>
            </a:r>
            <a:r>
              <a:rPr sz="2950" spc="-204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it</a:t>
            </a:r>
            <a:r>
              <a:rPr sz="2950" spc="-114" dirty="0">
                <a:solidFill>
                  <a:srgbClr val="9A9A9A"/>
                </a:solidFill>
                <a:latin typeface="DejaVu Sans"/>
                <a:cs typeface="DejaVu Sans"/>
              </a:rPr>
              <a:t>.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32384">
              <a:lnSpc>
                <a:spcPct val="114100"/>
              </a:lnSpc>
            </a:pPr>
            <a:r>
              <a:rPr sz="2950" spc="-204" dirty="0">
                <a:solidFill>
                  <a:srgbClr val="F5F5F5"/>
                </a:solidFill>
                <a:latin typeface="DejaVu Sans"/>
                <a:cs typeface="DejaVu Sans"/>
              </a:rPr>
              <a:t>You’ve </a:t>
            </a: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seen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it </a:t>
            </a:r>
            <a:r>
              <a:rPr sz="2950" spc="-100" dirty="0">
                <a:solidFill>
                  <a:srgbClr val="F5F5F5"/>
                </a:solidFill>
                <a:latin typeface="DejaVu Sans"/>
                <a:cs typeface="DejaVu Sans"/>
              </a:rPr>
              <a:t>before, </a:t>
            </a:r>
            <a:r>
              <a:rPr sz="2950" spc="-195" dirty="0">
                <a:solidFill>
                  <a:srgbClr val="F5F5F5"/>
                </a:solidFill>
                <a:latin typeface="DejaVu Sans"/>
                <a:cs typeface="DejaVu Sans"/>
              </a:rPr>
              <a:t>it’s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that guided </a:t>
            </a:r>
            <a:r>
              <a:rPr sz="2950" spc="-50" dirty="0">
                <a:solidFill>
                  <a:srgbClr val="F5F5F5"/>
                </a:solidFill>
                <a:latin typeface="DejaVu Sans"/>
                <a:cs typeface="DejaVu Sans"/>
              </a:rPr>
              <a:t>tour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204" dirty="0">
                <a:solidFill>
                  <a:srgbClr val="F5F5F5"/>
                </a:solidFill>
                <a:latin typeface="DejaVu Sans"/>
                <a:cs typeface="DejaVu Sans"/>
              </a:rPr>
              <a:t>SaaS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app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brings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you</a:t>
            </a:r>
            <a:r>
              <a:rPr sz="2950" spc="-64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through 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ﬁrst </a:t>
            </a:r>
            <a:r>
              <a:rPr sz="2950" spc="-114" dirty="0">
                <a:solidFill>
                  <a:srgbClr val="F5F5F5"/>
                </a:solidFill>
                <a:latin typeface="DejaVu Sans"/>
                <a:cs typeface="DejaVu Sans"/>
              </a:rPr>
              <a:t>time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you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actually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use the</a:t>
            </a:r>
            <a:r>
              <a:rPr sz="2950" spc="-52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product.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45487" y="10449943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79">
                <a:moveTo>
                  <a:pt x="20941" y="0"/>
                </a:moveTo>
                <a:lnTo>
                  <a:pt x="12545" y="1643"/>
                </a:lnTo>
                <a:lnTo>
                  <a:pt x="5916" y="6128"/>
                </a:lnTo>
                <a:lnTo>
                  <a:pt x="1564" y="12783"/>
                </a:lnTo>
                <a:lnTo>
                  <a:pt x="0" y="20941"/>
                </a:lnTo>
                <a:lnTo>
                  <a:pt x="0" y="272243"/>
                </a:lnTo>
                <a:lnTo>
                  <a:pt x="46582" y="294454"/>
                </a:lnTo>
                <a:lnTo>
                  <a:pt x="80939" y="299100"/>
                </a:lnTo>
                <a:lnTo>
                  <a:pt x="146592" y="323550"/>
                </a:lnTo>
                <a:lnTo>
                  <a:pt x="158756" y="335068"/>
                </a:lnTo>
                <a:lnTo>
                  <a:pt x="176311" y="335068"/>
                </a:lnTo>
                <a:lnTo>
                  <a:pt x="218897" y="308328"/>
                </a:lnTo>
                <a:lnTo>
                  <a:pt x="255856" y="298933"/>
                </a:lnTo>
                <a:lnTo>
                  <a:pt x="310946" y="293184"/>
                </a:lnTo>
                <a:lnTo>
                  <a:pt x="308367" y="293184"/>
                </a:lnTo>
                <a:lnTo>
                  <a:pt x="334426" y="275384"/>
                </a:lnTo>
                <a:lnTo>
                  <a:pt x="146592" y="275384"/>
                </a:lnTo>
                <a:lnTo>
                  <a:pt x="118834" y="265096"/>
                </a:lnTo>
                <a:lnTo>
                  <a:pt x="90546" y="258264"/>
                </a:lnTo>
                <a:lnTo>
                  <a:pt x="64104" y="254180"/>
                </a:lnTo>
                <a:lnTo>
                  <a:pt x="41883" y="252138"/>
                </a:lnTo>
                <a:lnTo>
                  <a:pt x="41883" y="42721"/>
                </a:lnTo>
                <a:lnTo>
                  <a:pt x="335068" y="42721"/>
                </a:lnTo>
                <a:lnTo>
                  <a:pt x="335068" y="36040"/>
                </a:lnTo>
                <a:lnTo>
                  <a:pt x="167534" y="36040"/>
                </a:lnTo>
                <a:lnTo>
                  <a:pt x="125825" y="15646"/>
                </a:lnTo>
                <a:lnTo>
                  <a:pt x="82261" y="4897"/>
                </a:lnTo>
                <a:lnTo>
                  <a:pt x="44686" y="710"/>
                </a:lnTo>
                <a:lnTo>
                  <a:pt x="20941" y="0"/>
                </a:lnTo>
                <a:close/>
              </a:path>
              <a:path w="335280" h="335279">
                <a:moveTo>
                  <a:pt x="315177" y="292971"/>
                </a:moveTo>
                <a:lnTo>
                  <a:pt x="310946" y="293184"/>
                </a:lnTo>
                <a:lnTo>
                  <a:pt x="314126" y="293184"/>
                </a:lnTo>
                <a:lnTo>
                  <a:pt x="315177" y="292971"/>
                </a:lnTo>
                <a:close/>
              </a:path>
              <a:path w="335280" h="335279">
                <a:moveTo>
                  <a:pt x="317581" y="292849"/>
                </a:moveTo>
                <a:lnTo>
                  <a:pt x="315381" y="292929"/>
                </a:lnTo>
                <a:lnTo>
                  <a:pt x="315177" y="292971"/>
                </a:lnTo>
                <a:lnTo>
                  <a:pt x="317581" y="292849"/>
                </a:lnTo>
                <a:close/>
              </a:path>
              <a:path w="335280" h="335279">
                <a:moveTo>
                  <a:pt x="293184" y="42721"/>
                </a:moveTo>
                <a:lnTo>
                  <a:pt x="41883" y="42721"/>
                </a:lnTo>
                <a:lnTo>
                  <a:pt x="67874" y="45656"/>
                </a:lnTo>
                <a:lnTo>
                  <a:pt x="96358" y="51124"/>
                </a:lnTo>
                <a:lnTo>
                  <a:pt x="123782" y="59772"/>
                </a:lnTo>
                <a:lnTo>
                  <a:pt x="146592" y="72249"/>
                </a:lnTo>
                <a:lnTo>
                  <a:pt x="146592" y="275384"/>
                </a:lnTo>
                <a:lnTo>
                  <a:pt x="188475" y="275384"/>
                </a:lnTo>
                <a:lnTo>
                  <a:pt x="188475" y="72249"/>
                </a:lnTo>
                <a:lnTo>
                  <a:pt x="197464" y="66388"/>
                </a:lnTo>
                <a:lnTo>
                  <a:pt x="240849" y="50640"/>
                </a:lnTo>
                <a:lnTo>
                  <a:pt x="279782" y="43977"/>
                </a:lnTo>
                <a:lnTo>
                  <a:pt x="286692" y="43160"/>
                </a:lnTo>
                <a:lnTo>
                  <a:pt x="293184" y="42721"/>
                </a:lnTo>
                <a:close/>
              </a:path>
              <a:path w="335280" h="335279">
                <a:moveTo>
                  <a:pt x="335068" y="42721"/>
                </a:moveTo>
                <a:lnTo>
                  <a:pt x="293184" y="42721"/>
                </a:lnTo>
                <a:lnTo>
                  <a:pt x="293184" y="252138"/>
                </a:lnTo>
                <a:lnTo>
                  <a:pt x="270963" y="254180"/>
                </a:lnTo>
                <a:lnTo>
                  <a:pt x="244521" y="258264"/>
                </a:lnTo>
                <a:lnTo>
                  <a:pt x="216233" y="265096"/>
                </a:lnTo>
                <a:lnTo>
                  <a:pt x="188475" y="275384"/>
                </a:lnTo>
                <a:lnTo>
                  <a:pt x="334426" y="275384"/>
                </a:lnTo>
                <a:lnTo>
                  <a:pt x="335068" y="272243"/>
                </a:lnTo>
                <a:lnTo>
                  <a:pt x="335068" y="42721"/>
                </a:lnTo>
                <a:close/>
              </a:path>
              <a:path w="335280" h="335279">
                <a:moveTo>
                  <a:pt x="314126" y="0"/>
                </a:moveTo>
                <a:lnTo>
                  <a:pt x="293960" y="710"/>
                </a:lnTo>
                <a:lnTo>
                  <a:pt x="255986" y="4897"/>
                </a:lnTo>
                <a:lnTo>
                  <a:pt x="210435" y="15646"/>
                </a:lnTo>
                <a:lnTo>
                  <a:pt x="167534" y="36040"/>
                </a:lnTo>
                <a:lnTo>
                  <a:pt x="335068" y="36040"/>
                </a:lnTo>
                <a:lnTo>
                  <a:pt x="335068" y="20941"/>
                </a:lnTo>
                <a:lnTo>
                  <a:pt x="333548" y="12783"/>
                </a:lnTo>
                <a:lnTo>
                  <a:pt x="329270" y="6128"/>
                </a:lnTo>
                <a:lnTo>
                  <a:pt x="322655" y="1643"/>
                </a:lnTo>
                <a:lnTo>
                  <a:pt x="31412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08312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711" y="0"/>
                </a:moveTo>
                <a:lnTo>
                  <a:pt x="0" y="4188"/>
                </a:lnTo>
                <a:lnTo>
                  <a:pt x="0" y="27056"/>
                </a:lnTo>
                <a:lnTo>
                  <a:pt x="4607" y="32334"/>
                </a:lnTo>
                <a:lnTo>
                  <a:pt x="10366" y="33276"/>
                </a:lnTo>
                <a:lnTo>
                  <a:pt x="21134" y="35201"/>
                </a:lnTo>
                <a:lnTo>
                  <a:pt x="31962" y="37538"/>
                </a:lnTo>
                <a:lnTo>
                  <a:pt x="42672" y="40314"/>
                </a:lnTo>
                <a:lnTo>
                  <a:pt x="53087" y="43558"/>
                </a:lnTo>
                <a:lnTo>
                  <a:pt x="58532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27" y="11350"/>
                </a:lnTo>
                <a:lnTo>
                  <a:pt x="20572" y="2414"/>
                </a:lnTo>
                <a:lnTo>
                  <a:pt x="10366" y="816"/>
                </a:lnTo>
                <a:lnTo>
                  <a:pt x="4711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308312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711" y="0"/>
                </a:moveTo>
                <a:lnTo>
                  <a:pt x="0" y="4188"/>
                </a:lnTo>
                <a:lnTo>
                  <a:pt x="0" y="27056"/>
                </a:lnTo>
                <a:lnTo>
                  <a:pt x="4607" y="32334"/>
                </a:lnTo>
                <a:lnTo>
                  <a:pt x="10366" y="33276"/>
                </a:lnTo>
                <a:lnTo>
                  <a:pt x="21134" y="35201"/>
                </a:lnTo>
                <a:lnTo>
                  <a:pt x="31962" y="37538"/>
                </a:lnTo>
                <a:lnTo>
                  <a:pt x="42672" y="40314"/>
                </a:lnTo>
                <a:lnTo>
                  <a:pt x="53087" y="43558"/>
                </a:lnTo>
                <a:lnTo>
                  <a:pt x="58532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27" y="11350"/>
                </a:lnTo>
                <a:lnTo>
                  <a:pt x="20572" y="2414"/>
                </a:lnTo>
                <a:lnTo>
                  <a:pt x="10366" y="816"/>
                </a:lnTo>
                <a:lnTo>
                  <a:pt x="4711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54905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218" y="0"/>
                </a:moveTo>
                <a:lnTo>
                  <a:pt x="9947" y="9758"/>
                </a:lnTo>
                <a:lnTo>
                  <a:pt x="0" y="17570"/>
                </a:lnTo>
                <a:lnTo>
                  <a:pt x="0" y="42574"/>
                </a:lnTo>
                <a:lnTo>
                  <a:pt x="4293" y="45422"/>
                </a:lnTo>
                <a:lnTo>
                  <a:pt x="9842" y="43558"/>
                </a:lnTo>
                <a:lnTo>
                  <a:pt x="20197" y="40306"/>
                </a:lnTo>
                <a:lnTo>
                  <a:pt x="30876" y="37530"/>
                </a:lnTo>
                <a:lnTo>
                  <a:pt x="41692" y="35198"/>
                </a:lnTo>
                <a:lnTo>
                  <a:pt x="52459" y="33276"/>
                </a:lnTo>
                <a:lnTo>
                  <a:pt x="58113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218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454905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218" y="0"/>
                </a:moveTo>
                <a:lnTo>
                  <a:pt x="9947" y="9758"/>
                </a:lnTo>
                <a:lnTo>
                  <a:pt x="0" y="17570"/>
                </a:lnTo>
                <a:lnTo>
                  <a:pt x="0" y="42574"/>
                </a:lnTo>
                <a:lnTo>
                  <a:pt x="4293" y="45422"/>
                </a:lnTo>
                <a:lnTo>
                  <a:pt x="9842" y="43558"/>
                </a:lnTo>
                <a:lnTo>
                  <a:pt x="20197" y="40306"/>
                </a:lnTo>
                <a:lnTo>
                  <a:pt x="30876" y="37530"/>
                </a:lnTo>
                <a:lnTo>
                  <a:pt x="41692" y="35198"/>
                </a:lnTo>
                <a:lnTo>
                  <a:pt x="52459" y="33276"/>
                </a:lnTo>
                <a:lnTo>
                  <a:pt x="58113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218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54876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15" dirty="0">
                <a:solidFill>
                  <a:srgbClr val="4A90E2"/>
                </a:solidFill>
                <a:latin typeface="Arial Black"/>
                <a:cs typeface="Arial Black"/>
              </a:rPr>
              <a:t>For </a:t>
            </a:r>
            <a:r>
              <a:rPr sz="5250" spc="-480" dirty="0">
                <a:solidFill>
                  <a:srgbClr val="4A90E2"/>
                </a:solidFill>
                <a:latin typeface="Arial Black"/>
                <a:cs typeface="Arial Black"/>
              </a:rPr>
              <a:t>returning</a:t>
            </a:r>
            <a:r>
              <a:rPr sz="5250" spc="-340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509" dirty="0">
                <a:solidFill>
                  <a:srgbClr val="4A90E2"/>
                </a:solidFill>
                <a:latin typeface="Arial Black"/>
                <a:cs typeface="Arial Black"/>
              </a:rPr>
              <a:t>user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2838941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3430" y="2779916"/>
            <a:ext cx="95351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Once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in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application </a:t>
            </a:r>
            <a:r>
              <a:rPr sz="2950" spc="-90" dirty="0">
                <a:solidFill>
                  <a:srgbClr val="4A90E2"/>
                </a:solidFill>
                <a:latin typeface="DejaVu Sans"/>
                <a:cs typeface="DejaVu Sans"/>
              </a:rPr>
              <a:t>show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a </a:t>
            </a:r>
            <a:r>
              <a:rPr sz="2950" spc="-90" dirty="0">
                <a:solidFill>
                  <a:srgbClr val="4A90E2"/>
                </a:solidFill>
                <a:latin typeface="DejaVu Sans"/>
                <a:cs typeface="DejaVu Sans"/>
              </a:rPr>
              <a:t>personalized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action</a:t>
            </a:r>
            <a:r>
              <a:rPr sz="2950" spc="-65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list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980" y="3865088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430" y="3806063"/>
            <a:ext cx="82194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Help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them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resume </a:t>
            </a:r>
            <a:r>
              <a:rPr sz="2950" spc="-130" dirty="0">
                <a:solidFill>
                  <a:srgbClr val="4A90E2"/>
                </a:solidFill>
                <a:latin typeface="DejaVu Sans"/>
                <a:cs typeface="DejaVu Sans"/>
              </a:rPr>
              <a:t>aptly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where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they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left</a:t>
            </a:r>
            <a:r>
              <a:rPr sz="2950" spc="-53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before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0980" y="4891234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3430" y="4832210"/>
            <a:ext cx="111036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Show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them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a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list </a:t>
            </a:r>
            <a:r>
              <a:rPr sz="2950" spc="-25" dirty="0">
                <a:solidFill>
                  <a:srgbClr val="4A90E2"/>
                </a:solidFill>
                <a:latin typeface="DejaVu Sans"/>
                <a:cs typeface="DejaVu Sans"/>
              </a:rPr>
              <a:t>of </a:t>
            </a: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items </a:t>
            </a:r>
            <a:r>
              <a:rPr sz="2950" spc="-100" dirty="0">
                <a:solidFill>
                  <a:srgbClr val="4A90E2"/>
                </a:solidFill>
                <a:latin typeface="DejaVu Sans"/>
                <a:cs typeface="DejaVu Sans"/>
              </a:rPr>
              <a:t>pending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conﬁguration </a:t>
            </a:r>
            <a:r>
              <a:rPr sz="2950" spc="-10" dirty="0">
                <a:solidFill>
                  <a:srgbClr val="F5F5F5"/>
                </a:solidFill>
                <a:latin typeface="DejaVu Sans"/>
                <a:cs typeface="DejaVu Sans"/>
              </a:rPr>
              <a:t>or</a:t>
            </a:r>
            <a:r>
              <a:rPr sz="2950" spc="-71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enablement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0980" y="5917381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3430" y="5797625"/>
            <a:ext cx="11542395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Show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them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a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progress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75" dirty="0">
                <a:solidFill>
                  <a:srgbClr val="4A90E2"/>
                </a:solidFill>
                <a:latin typeface="DejaVu Sans"/>
                <a:cs typeface="DejaVu Sans"/>
              </a:rPr>
              <a:t>bar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4" dirty="0">
                <a:solidFill>
                  <a:srgbClr val="F5F5F5"/>
                </a:solidFill>
                <a:latin typeface="DejaVu Sans"/>
                <a:cs typeface="DejaVu Sans"/>
              </a:rPr>
              <a:t>let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them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know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75" dirty="0">
                <a:solidFill>
                  <a:srgbClr val="4A90E2"/>
                </a:solidFill>
                <a:latin typeface="DejaVu Sans"/>
                <a:cs typeface="DejaVu Sans"/>
              </a:rPr>
              <a:t>how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much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they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could  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achieve </a:t>
            </a:r>
            <a:r>
              <a:rPr sz="2950" spc="-185" dirty="0">
                <a:solidFill>
                  <a:srgbClr val="4A90E2"/>
                </a:solidFill>
                <a:latin typeface="DejaVu Sans"/>
                <a:cs typeface="DejaVu Sans"/>
              </a:rPr>
              <a:t>by </a:t>
            </a:r>
            <a:r>
              <a:rPr sz="2950" spc="-90" dirty="0">
                <a:solidFill>
                  <a:srgbClr val="4A90E2"/>
                </a:solidFill>
                <a:latin typeface="DejaVu Sans"/>
                <a:cs typeface="DejaVu Sans"/>
              </a:rPr>
              <a:t>doing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more </a:t>
            </a:r>
            <a:r>
              <a:rPr sz="2950" spc="-90" dirty="0">
                <a:solidFill>
                  <a:srgbClr val="4A90E2"/>
                </a:solidFill>
                <a:latin typeface="DejaVu Sans"/>
                <a:cs typeface="DejaVu Sans"/>
              </a:rPr>
              <a:t>with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the</a:t>
            </a:r>
            <a:r>
              <a:rPr sz="2950" spc="-41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60" dirty="0">
                <a:solidFill>
                  <a:srgbClr val="4A90E2"/>
                </a:solidFill>
                <a:latin typeface="DejaVu Sans"/>
                <a:cs typeface="DejaVu Sans"/>
              </a:rPr>
              <a:t>tool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0980" y="7456601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F5F5F5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3430" y="7397577"/>
            <a:ext cx="92062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Let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them </a:t>
            </a:r>
            <a:r>
              <a:rPr sz="2950" spc="-100" dirty="0">
                <a:solidFill>
                  <a:srgbClr val="F5F5F5"/>
                </a:solidFill>
                <a:latin typeface="DejaVu Sans"/>
                <a:cs typeface="DejaVu Sans"/>
              </a:rPr>
              <a:t>collaborate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that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they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come </a:t>
            </a:r>
            <a:r>
              <a:rPr sz="2950" spc="-145" dirty="0">
                <a:solidFill>
                  <a:srgbClr val="F5F5F5"/>
                </a:solidFill>
                <a:latin typeface="DejaVu Sans"/>
                <a:cs typeface="DejaVu Sans"/>
              </a:rPr>
              <a:t>back</a:t>
            </a:r>
            <a:r>
              <a:rPr sz="2950" spc="-43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frequently</a:t>
            </a:r>
            <a:endParaRPr sz="295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802195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484" dirty="0">
                <a:solidFill>
                  <a:srgbClr val="4A90E2"/>
                </a:solidFill>
                <a:latin typeface="Arial Black"/>
                <a:cs typeface="Arial Black"/>
              </a:rPr>
              <a:t>When </a:t>
            </a:r>
            <a:r>
              <a:rPr sz="5250" spc="-525" dirty="0">
                <a:solidFill>
                  <a:srgbClr val="4A90E2"/>
                </a:solidFill>
                <a:latin typeface="Arial Black"/>
                <a:cs typeface="Arial Black"/>
              </a:rPr>
              <a:t>introducing</a:t>
            </a:r>
            <a:r>
              <a:rPr sz="5250" spc="-325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565" dirty="0">
                <a:solidFill>
                  <a:srgbClr val="4A90E2"/>
                </a:solidFill>
                <a:latin typeface="Arial Black"/>
                <a:cs typeface="Arial Black"/>
              </a:rPr>
              <a:t>features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3153067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3430" y="3033312"/>
            <a:ext cx="11765915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Add </a:t>
            </a: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references </a:t>
            </a:r>
            <a:r>
              <a:rPr sz="2950" spc="-65" dirty="0">
                <a:solidFill>
                  <a:srgbClr val="4A90E2"/>
                </a:solidFill>
                <a:latin typeface="DejaVu Sans"/>
                <a:cs typeface="DejaVu Sans"/>
              </a:rPr>
              <a:t>to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your </a:t>
            </a:r>
            <a:r>
              <a:rPr sz="2950" spc="-125" dirty="0">
                <a:solidFill>
                  <a:srgbClr val="4A90E2"/>
                </a:solidFill>
                <a:latin typeface="DejaVu Sans"/>
                <a:cs typeface="DejaVu Sans"/>
              </a:rPr>
              <a:t>valuable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features </a:t>
            </a:r>
            <a:r>
              <a:rPr sz="2950" spc="-135" dirty="0">
                <a:solidFill>
                  <a:srgbClr val="F5F5F5"/>
                </a:solidFill>
                <a:latin typeface="DejaVu Sans"/>
                <a:cs typeface="DejaVu Sans"/>
              </a:rPr>
              <a:t>at relevant </a:t>
            </a: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places</a:t>
            </a:r>
            <a:r>
              <a:rPr sz="2950" spc="-64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75" dirty="0">
                <a:solidFill>
                  <a:srgbClr val="4A90E2"/>
                </a:solidFill>
                <a:latin typeface="DejaVu Sans"/>
                <a:cs typeface="DejaVu Sans"/>
              </a:rPr>
              <a:t>without 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disturbing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the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ﬂow </a:t>
            </a:r>
            <a:r>
              <a:rPr sz="2950" spc="-25" dirty="0">
                <a:solidFill>
                  <a:srgbClr val="4A90E2"/>
                </a:solidFill>
                <a:latin typeface="DejaVu Sans"/>
                <a:cs typeface="DejaVu Sans"/>
              </a:rPr>
              <a:t>of </a:t>
            </a:r>
            <a:r>
              <a:rPr sz="2950" spc="-130" dirty="0">
                <a:solidFill>
                  <a:srgbClr val="4A90E2"/>
                </a:solidFill>
                <a:latin typeface="DejaVu Sans"/>
                <a:cs typeface="DejaVu Sans"/>
              </a:rPr>
              <a:t>already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enabled</a:t>
            </a:r>
            <a:r>
              <a:rPr sz="2950" spc="-57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4A90E2"/>
                </a:solidFill>
                <a:latin typeface="DejaVu Sans"/>
                <a:cs typeface="DejaVu Sans"/>
              </a:rPr>
              <a:t>features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980" y="4692287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3430" y="4572532"/>
            <a:ext cx="12166600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90" dirty="0">
                <a:solidFill>
                  <a:srgbClr val="F5F5F5"/>
                </a:solidFill>
                <a:latin typeface="DejaVu Sans"/>
                <a:cs typeface="DejaVu Sans"/>
              </a:rPr>
              <a:t>Try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in-app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notiﬁcations </a:t>
            </a:r>
            <a:r>
              <a:rPr sz="2950" spc="-20" dirty="0">
                <a:solidFill>
                  <a:srgbClr val="F5F5F5"/>
                </a:solidFill>
                <a:latin typeface="DejaVu Sans"/>
                <a:cs typeface="DejaVu Sans"/>
              </a:rPr>
              <a:t>for </a:t>
            </a:r>
            <a:r>
              <a:rPr sz="2950" spc="-114" dirty="0">
                <a:solidFill>
                  <a:srgbClr val="F5F5F5"/>
                </a:solidFill>
                <a:latin typeface="DejaVu Sans"/>
                <a:cs typeface="DejaVu Sans"/>
              </a:rPr>
              <a:t>highlighting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individual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features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as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they</a:t>
            </a:r>
            <a:r>
              <a:rPr sz="2950" spc="-56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are  </a:t>
            </a:r>
            <a:r>
              <a:rPr sz="2950" spc="-75" dirty="0">
                <a:solidFill>
                  <a:srgbClr val="F5F5F5"/>
                </a:solidFill>
                <a:latin typeface="DejaVu Sans"/>
                <a:cs typeface="DejaVu Sans"/>
              </a:rPr>
              <a:t>rolled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0" dirty="0">
                <a:solidFill>
                  <a:srgbClr val="F5F5F5"/>
                </a:solidFill>
                <a:latin typeface="DejaVu Sans"/>
                <a:cs typeface="DejaVu Sans"/>
              </a:rPr>
              <a:t>out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0980" y="6231508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3430" y="6111751"/>
            <a:ext cx="12442825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Send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simple, </a:t>
            </a:r>
            <a:r>
              <a:rPr sz="2950" spc="-150" dirty="0">
                <a:solidFill>
                  <a:srgbClr val="4A90E2"/>
                </a:solidFill>
                <a:latin typeface="DejaVu Sans"/>
                <a:cs typeface="DejaVu Sans"/>
              </a:rPr>
              <a:t>elegant, </a:t>
            </a:r>
            <a:r>
              <a:rPr sz="2950" spc="-114" dirty="0">
                <a:solidFill>
                  <a:srgbClr val="4A90E2"/>
                </a:solidFill>
                <a:latin typeface="DejaVu Sans"/>
                <a:cs typeface="DejaVu Sans"/>
              </a:rPr>
              <a:t>descriptive </a:t>
            </a:r>
            <a:r>
              <a:rPr sz="2950" spc="-120" dirty="0">
                <a:solidFill>
                  <a:srgbClr val="4A90E2"/>
                </a:solidFill>
                <a:latin typeface="DejaVu Sans"/>
                <a:cs typeface="DejaVu Sans"/>
              </a:rPr>
              <a:t>emails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notify users </a:t>
            </a:r>
            <a:r>
              <a:rPr sz="2950" spc="-25" dirty="0">
                <a:solidFill>
                  <a:srgbClr val="F5F5F5"/>
                </a:solidFill>
                <a:latin typeface="DejaVu Sans"/>
                <a:cs typeface="DejaVu Sans"/>
              </a:rPr>
              <a:t>of</a:t>
            </a:r>
            <a:r>
              <a:rPr sz="2950" spc="-65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new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features 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with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embed </a:t>
            </a:r>
            <a:r>
              <a:rPr sz="2950" spc="-114" dirty="0">
                <a:solidFill>
                  <a:srgbClr val="F5F5F5"/>
                </a:solidFill>
                <a:latin typeface="DejaVu Sans"/>
                <a:cs typeface="DejaVu Sans"/>
              </a:rPr>
              <a:t>videos </a:t>
            </a:r>
            <a:r>
              <a:rPr sz="2950" spc="-10" dirty="0">
                <a:solidFill>
                  <a:srgbClr val="F5F5F5"/>
                </a:solidFill>
                <a:latin typeface="DejaVu Sans"/>
                <a:cs typeface="DejaVu Sans"/>
              </a:rPr>
              <a:t>or </a:t>
            </a: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knowledge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base</a:t>
            </a:r>
            <a:r>
              <a:rPr sz="2950" spc="-58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links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0980" y="7770728"/>
            <a:ext cx="1320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465" dirty="0">
                <a:solidFill>
                  <a:srgbClr val="9A9A9A"/>
                </a:solidFill>
                <a:latin typeface="DejaVu Sans"/>
                <a:cs typeface="DejaVu Sans"/>
              </a:rPr>
              <a:t>•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3430" y="7650972"/>
            <a:ext cx="12280900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00" dirty="0">
                <a:solidFill>
                  <a:srgbClr val="4A90E2"/>
                </a:solidFill>
                <a:latin typeface="DejaVu Sans"/>
                <a:cs typeface="DejaVu Sans"/>
              </a:rPr>
              <a:t>Make</a:t>
            </a:r>
            <a:r>
              <a:rPr sz="2950" spc="-17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it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4A90E2"/>
                </a:solidFill>
                <a:latin typeface="DejaVu Sans"/>
                <a:cs typeface="DejaVu Sans"/>
              </a:rPr>
              <a:t>obvious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20" dirty="0">
                <a:solidFill>
                  <a:srgbClr val="F5F5F5"/>
                </a:solidFill>
                <a:latin typeface="DejaVu Sans"/>
                <a:cs typeface="DejaVu Sans"/>
              </a:rPr>
              <a:t>for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a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70" dirty="0">
                <a:solidFill>
                  <a:srgbClr val="4A90E2"/>
                </a:solidFill>
                <a:latin typeface="DejaVu Sans"/>
                <a:cs typeface="DejaVu Sans"/>
              </a:rPr>
              <a:t>ﬁnd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0" dirty="0">
                <a:solidFill>
                  <a:srgbClr val="4A90E2"/>
                </a:solidFill>
                <a:latin typeface="DejaVu Sans"/>
                <a:cs typeface="DejaVu Sans"/>
              </a:rPr>
              <a:t>your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4A90E2"/>
                </a:solidFill>
                <a:latin typeface="DejaVu Sans"/>
                <a:cs typeface="DejaVu Sans"/>
              </a:rPr>
              <a:t>help</a:t>
            </a:r>
            <a:r>
              <a:rPr sz="2950" spc="-165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4A90E2"/>
                </a:solidFill>
                <a:latin typeface="DejaVu Sans"/>
                <a:cs typeface="DejaVu Sans"/>
              </a:rPr>
              <a:t>content</a:t>
            </a:r>
            <a:r>
              <a:rPr sz="2950" spc="-160" dirty="0">
                <a:solidFill>
                  <a:srgbClr val="4A90E2"/>
                </a:solidFill>
                <a:latin typeface="DejaVu Sans"/>
                <a:cs typeface="DejaVu Sans"/>
              </a:rPr>
              <a:t>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wherever</a:t>
            </a:r>
            <a:r>
              <a:rPr sz="2950" spc="-1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they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are  (mobile, website,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in-app,</a:t>
            </a:r>
            <a:r>
              <a:rPr sz="2950" spc="-26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45" dirty="0">
                <a:solidFill>
                  <a:srgbClr val="F5F5F5"/>
                </a:solidFill>
                <a:latin typeface="DejaVu Sans"/>
                <a:cs typeface="DejaVu Sans"/>
              </a:rPr>
              <a:t>email)</a:t>
            </a:r>
            <a:endParaRPr sz="295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4337050" y="636570"/>
            <a:ext cx="13792200" cy="3058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9900" dirty="0">
                <a:solidFill>
                  <a:schemeClr val="bg1"/>
                </a:solidFill>
                <a:latin typeface="Arial Black"/>
                <a:cs typeface="Arial Black"/>
              </a:rPr>
              <a:t>Task – 30 Min</a:t>
            </a:r>
            <a:br>
              <a:rPr lang="en-IN" sz="9900" dirty="0">
                <a:latin typeface="Arial Black"/>
                <a:cs typeface="Arial Black"/>
              </a:rPr>
            </a:br>
            <a:endParaRPr sz="9900" dirty="0">
              <a:latin typeface="Arial Black"/>
              <a:cs typeface="Arial Black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F8DD64-4B5A-4D34-B11D-D565A36BAAC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015615" y="2835276"/>
            <a:ext cx="14072870" cy="4985980"/>
          </a:xfrm>
        </p:spPr>
        <p:txBody>
          <a:bodyPr/>
          <a:lstStyle/>
          <a:p>
            <a:pPr marL="1143000" indent="-1143000">
              <a:buFont typeface="+mj-lt"/>
              <a:buAutoNum type="arabicPeriod"/>
            </a:pPr>
            <a:endParaRPr lang="en-IN" sz="3600" dirty="0">
              <a:latin typeface="Arial Black"/>
              <a:cs typeface="Arial Black"/>
            </a:endParaRPr>
          </a:p>
          <a:p>
            <a:pPr marL="1143000" indent="-1143000">
              <a:buFont typeface="+mj-lt"/>
              <a:buAutoNum type="arabicPeriod"/>
            </a:pPr>
            <a:endParaRPr lang="en-IN" sz="3600" dirty="0">
              <a:latin typeface="Arial Black"/>
              <a:cs typeface="Arial Black"/>
            </a:endParaRPr>
          </a:p>
          <a:p>
            <a:pPr marL="1143000" indent="-1143000">
              <a:buFont typeface="+mj-lt"/>
              <a:buAutoNum type="arabicPeriod"/>
            </a:pPr>
            <a:r>
              <a:rPr lang="en-IN" sz="3600" dirty="0">
                <a:latin typeface="Arial Black"/>
                <a:cs typeface="Arial Black"/>
              </a:rPr>
              <a:t>Take a website and design an onboarding experience for the website with the techniques discussed. For examples you can do it for a process of booking Flight on studentuniverse.com and/or expedia.com or Slack or any other scenario you like to do.</a:t>
            </a:r>
            <a:br>
              <a:rPr lang="en-IN" sz="3600" dirty="0">
                <a:latin typeface="Arial Black"/>
                <a:cs typeface="Arial Black"/>
              </a:rPr>
            </a:b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941"/>
            <a:ext cx="20104099" cy="11266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30666" y="7220556"/>
            <a:ext cx="46431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525" dirty="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sz="2300" i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i="1" spc="5" dirty="0">
                <a:solidFill>
                  <a:srgbClr val="FFFFFF"/>
                </a:solidFill>
                <a:latin typeface="Trebuchet MS"/>
                <a:cs typeface="Trebuchet MS"/>
              </a:rPr>
              <a:t>Samuel </a:t>
            </a:r>
            <a:r>
              <a:rPr sz="2300" i="1" spc="-75" dirty="0">
                <a:solidFill>
                  <a:srgbClr val="FFFFFF"/>
                </a:solidFill>
                <a:latin typeface="Trebuchet MS"/>
                <a:cs typeface="Trebuchet MS"/>
              </a:rPr>
              <a:t>Hulick, </a:t>
            </a:r>
            <a:r>
              <a:rPr sz="2300" i="1" dirty="0">
                <a:solidFill>
                  <a:srgbClr val="FFFFFF"/>
                </a:solidFill>
                <a:latin typeface="Trebuchet MS"/>
                <a:cs typeface="Trebuchet MS"/>
              </a:rPr>
              <a:t>useronboard.com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72384" y="7548485"/>
            <a:ext cx="2288540" cy="0"/>
          </a:xfrm>
          <a:custGeom>
            <a:avLst/>
            <a:gdLst/>
            <a:ahLst/>
            <a:cxnLst/>
            <a:rect l="l" t="t" r="r" b="b"/>
            <a:pathLst>
              <a:path w="2288540">
                <a:moveTo>
                  <a:pt x="0" y="0"/>
                </a:moveTo>
                <a:lnTo>
                  <a:pt x="2288359" y="0"/>
                </a:lnTo>
              </a:path>
            </a:pathLst>
          </a:custGeom>
          <a:ln w="146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 marR="5080" algn="ctr">
              <a:lnSpc>
                <a:spcPct val="114700"/>
              </a:lnSpc>
              <a:spcBef>
                <a:spcPts val="95"/>
              </a:spcBef>
            </a:pPr>
            <a:r>
              <a:rPr spc="-229" dirty="0"/>
              <a:t>“Onboarding </a:t>
            </a:r>
            <a:r>
              <a:rPr spc="-215" dirty="0"/>
              <a:t>isn't </a:t>
            </a:r>
            <a:r>
              <a:rPr spc="-160" dirty="0"/>
              <a:t>about</a:t>
            </a:r>
            <a:r>
              <a:rPr spc="-610" dirty="0"/>
              <a:t> </a:t>
            </a:r>
            <a:r>
              <a:rPr spc="-204" dirty="0"/>
              <a:t>installing  training </a:t>
            </a:r>
            <a:r>
              <a:rPr spc="-250" dirty="0"/>
              <a:t>wheels, </a:t>
            </a:r>
            <a:r>
              <a:rPr spc="-245" dirty="0"/>
              <a:t>it's </a:t>
            </a:r>
            <a:r>
              <a:rPr spc="-160" dirty="0"/>
              <a:t>about </a:t>
            </a:r>
            <a:r>
              <a:rPr spc="-285" dirty="0">
                <a:solidFill>
                  <a:srgbClr val="4A90E2"/>
                </a:solidFill>
              </a:rPr>
              <a:t>getting  </a:t>
            </a:r>
            <a:r>
              <a:rPr spc="-170" dirty="0">
                <a:solidFill>
                  <a:srgbClr val="4A90E2"/>
                </a:solidFill>
              </a:rPr>
              <a:t>people </a:t>
            </a:r>
            <a:r>
              <a:rPr spc="-130" dirty="0">
                <a:solidFill>
                  <a:srgbClr val="4A90E2"/>
                </a:solidFill>
              </a:rPr>
              <a:t>to </a:t>
            </a:r>
            <a:r>
              <a:rPr spc="-145" dirty="0">
                <a:solidFill>
                  <a:srgbClr val="4A90E2"/>
                </a:solidFill>
              </a:rPr>
              <a:t>ride </a:t>
            </a:r>
            <a:r>
              <a:rPr spc="-150" dirty="0">
                <a:solidFill>
                  <a:srgbClr val="4A90E2"/>
                </a:solidFill>
              </a:rPr>
              <a:t>without</a:t>
            </a:r>
            <a:r>
              <a:rPr spc="-910" dirty="0">
                <a:solidFill>
                  <a:srgbClr val="4A90E2"/>
                </a:solidFill>
              </a:rPr>
              <a:t> </a:t>
            </a:r>
            <a:r>
              <a:rPr spc="-355" dirty="0">
                <a:solidFill>
                  <a:srgbClr val="4A90E2"/>
                </a:solidFill>
              </a:rPr>
              <a:t>them</a:t>
            </a:r>
            <a:r>
              <a:rPr spc="-355" dirty="0"/>
              <a:t>.”</a:t>
            </a:r>
          </a:p>
        </p:txBody>
      </p:sp>
      <p:sp>
        <p:nvSpPr>
          <p:cNvPr id="7" name="object 7"/>
          <p:cNvSpPr/>
          <p:nvPr/>
        </p:nvSpPr>
        <p:spPr>
          <a:xfrm>
            <a:off x="19245487" y="10449943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80" h="335279">
                <a:moveTo>
                  <a:pt x="20941" y="0"/>
                </a:moveTo>
                <a:lnTo>
                  <a:pt x="12545" y="1643"/>
                </a:lnTo>
                <a:lnTo>
                  <a:pt x="5916" y="6128"/>
                </a:lnTo>
                <a:lnTo>
                  <a:pt x="1564" y="12783"/>
                </a:lnTo>
                <a:lnTo>
                  <a:pt x="0" y="20941"/>
                </a:lnTo>
                <a:lnTo>
                  <a:pt x="0" y="272243"/>
                </a:lnTo>
                <a:lnTo>
                  <a:pt x="46582" y="294454"/>
                </a:lnTo>
                <a:lnTo>
                  <a:pt x="80939" y="299100"/>
                </a:lnTo>
                <a:lnTo>
                  <a:pt x="146592" y="323550"/>
                </a:lnTo>
                <a:lnTo>
                  <a:pt x="158756" y="335068"/>
                </a:lnTo>
                <a:lnTo>
                  <a:pt x="176311" y="335068"/>
                </a:lnTo>
                <a:lnTo>
                  <a:pt x="218897" y="308328"/>
                </a:lnTo>
                <a:lnTo>
                  <a:pt x="255856" y="298933"/>
                </a:lnTo>
                <a:lnTo>
                  <a:pt x="310946" y="293184"/>
                </a:lnTo>
                <a:lnTo>
                  <a:pt x="308367" y="293184"/>
                </a:lnTo>
                <a:lnTo>
                  <a:pt x="334426" y="275384"/>
                </a:lnTo>
                <a:lnTo>
                  <a:pt x="146592" y="275384"/>
                </a:lnTo>
                <a:lnTo>
                  <a:pt x="118834" y="265096"/>
                </a:lnTo>
                <a:lnTo>
                  <a:pt x="90546" y="258264"/>
                </a:lnTo>
                <a:lnTo>
                  <a:pt x="64104" y="254180"/>
                </a:lnTo>
                <a:lnTo>
                  <a:pt x="41883" y="252138"/>
                </a:lnTo>
                <a:lnTo>
                  <a:pt x="41883" y="42721"/>
                </a:lnTo>
                <a:lnTo>
                  <a:pt x="335068" y="42721"/>
                </a:lnTo>
                <a:lnTo>
                  <a:pt x="335068" y="36040"/>
                </a:lnTo>
                <a:lnTo>
                  <a:pt x="167534" y="36040"/>
                </a:lnTo>
                <a:lnTo>
                  <a:pt x="125825" y="15646"/>
                </a:lnTo>
                <a:lnTo>
                  <a:pt x="82261" y="4897"/>
                </a:lnTo>
                <a:lnTo>
                  <a:pt x="44686" y="710"/>
                </a:lnTo>
                <a:lnTo>
                  <a:pt x="20941" y="0"/>
                </a:lnTo>
                <a:close/>
              </a:path>
              <a:path w="335280" h="335279">
                <a:moveTo>
                  <a:pt x="315177" y="292971"/>
                </a:moveTo>
                <a:lnTo>
                  <a:pt x="310946" y="293184"/>
                </a:lnTo>
                <a:lnTo>
                  <a:pt x="314126" y="293184"/>
                </a:lnTo>
                <a:lnTo>
                  <a:pt x="315177" y="292971"/>
                </a:lnTo>
                <a:close/>
              </a:path>
              <a:path w="335280" h="335279">
                <a:moveTo>
                  <a:pt x="317581" y="292849"/>
                </a:moveTo>
                <a:lnTo>
                  <a:pt x="315381" y="292929"/>
                </a:lnTo>
                <a:lnTo>
                  <a:pt x="315177" y="292971"/>
                </a:lnTo>
                <a:lnTo>
                  <a:pt x="317581" y="292849"/>
                </a:lnTo>
                <a:close/>
              </a:path>
              <a:path w="335280" h="335279">
                <a:moveTo>
                  <a:pt x="293184" y="42721"/>
                </a:moveTo>
                <a:lnTo>
                  <a:pt x="41883" y="42721"/>
                </a:lnTo>
                <a:lnTo>
                  <a:pt x="67874" y="45656"/>
                </a:lnTo>
                <a:lnTo>
                  <a:pt x="96358" y="51124"/>
                </a:lnTo>
                <a:lnTo>
                  <a:pt x="123782" y="59772"/>
                </a:lnTo>
                <a:lnTo>
                  <a:pt x="146592" y="72249"/>
                </a:lnTo>
                <a:lnTo>
                  <a:pt x="146592" y="275384"/>
                </a:lnTo>
                <a:lnTo>
                  <a:pt x="188475" y="275384"/>
                </a:lnTo>
                <a:lnTo>
                  <a:pt x="188475" y="72249"/>
                </a:lnTo>
                <a:lnTo>
                  <a:pt x="197464" y="66388"/>
                </a:lnTo>
                <a:lnTo>
                  <a:pt x="240849" y="50640"/>
                </a:lnTo>
                <a:lnTo>
                  <a:pt x="279782" y="43977"/>
                </a:lnTo>
                <a:lnTo>
                  <a:pt x="286692" y="43160"/>
                </a:lnTo>
                <a:lnTo>
                  <a:pt x="293184" y="42721"/>
                </a:lnTo>
                <a:close/>
              </a:path>
              <a:path w="335280" h="335279">
                <a:moveTo>
                  <a:pt x="335068" y="42721"/>
                </a:moveTo>
                <a:lnTo>
                  <a:pt x="293184" y="42721"/>
                </a:lnTo>
                <a:lnTo>
                  <a:pt x="293184" y="252138"/>
                </a:lnTo>
                <a:lnTo>
                  <a:pt x="270963" y="254180"/>
                </a:lnTo>
                <a:lnTo>
                  <a:pt x="244521" y="258264"/>
                </a:lnTo>
                <a:lnTo>
                  <a:pt x="216233" y="265096"/>
                </a:lnTo>
                <a:lnTo>
                  <a:pt x="188475" y="275384"/>
                </a:lnTo>
                <a:lnTo>
                  <a:pt x="334426" y="275384"/>
                </a:lnTo>
                <a:lnTo>
                  <a:pt x="335068" y="272243"/>
                </a:lnTo>
                <a:lnTo>
                  <a:pt x="335068" y="42721"/>
                </a:lnTo>
                <a:close/>
              </a:path>
              <a:path w="335280" h="335279">
                <a:moveTo>
                  <a:pt x="314126" y="0"/>
                </a:moveTo>
                <a:lnTo>
                  <a:pt x="293960" y="710"/>
                </a:lnTo>
                <a:lnTo>
                  <a:pt x="255986" y="4897"/>
                </a:lnTo>
                <a:lnTo>
                  <a:pt x="210435" y="15646"/>
                </a:lnTo>
                <a:lnTo>
                  <a:pt x="167534" y="36040"/>
                </a:lnTo>
                <a:lnTo>
                  <a:pt x="335068" y="36040"/>
                </a:lnTo>
                <a:lnTo>
                  <a:pt x="335068" y="20941"/>
                </a:lnTo>
                <a:lnTo>
                  <a:pt x="333548" y="12783"/>
                </a:lnTo>
                <a:lnTo>
                  <a:pt x="329270" y="6128"/>
                </a:lnTo>
                <a:lnTo>
                  <a:pt x="322655" y="1643"/>
                </a:lnTo>
                <a:lnTo>
                  <a:pt x="314126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08312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711" y="0"/>
                </a:moveTo>
                <a:lnTo>
                  <a:pt x="0" y="4188"/>
                </a:lnTo>
                <a:lnTo>
                  <a:pt x="0" y="27056"/>
                </a:lnTo>
                <a:lnTo>
                  <a:pt x="4607" y="32334"/>
                </a:lnTo>
                <a:lnTo>
                  <a:pt x="10366" y="33276"/>
                </a:lnTo>
                <a:lnTo>
                  <a:pt x="21134" y="35201"/>
                </a:lnTo>
                <a:lnTo>
                  <a:pt x="31962" y="37538"/>
                </a:lnTo>
                <a:lnTo>
                  <a:pt x="42672" y="40314"/>
                </a:lnTo>
                <a:lnTo>
                  <a:pt x="53087" y="43558"/>
                </a:lnTo>
                <a:lnTo>
                  <a:pt x="58532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27" y="11350"/>
                </a:lnTo>
                <a:lnTo>
                  <a:pt x="20572" y="2414"/>
                </a:lnTo>
                <a:lnTo>
                  <a:pt x="10366" y="816"/>
                </a:lnTo>
                <a:lnTo>
                  <a:pt x="471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308312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711" y="0"/>
                </a:moveTo>
                <a:lnTo>
                  <a:pt x="0" y="4188"/>
                </a:lnTo>
                <a:lnTo>
                  <a:pt x="0" y="27056"/>
                </a:lnTo>
                <a:lnTo>
                  <a:pt x="4607" y="32334"/>
                </a:lnTo>
                <a:lnTo>
                  <a:pt x="10366" y="33276"/>
                </a:lnTo>
                <a:lnTo>
                  <a:pt x="21134" y="35201"/>
                </a:lnTo>
                <a:lnTo>
                  <a:pt x="31962" y="37538"/>
                </a:lnTo>
                <a:lnTo>
                  <a:pt x="42672" y="40314"/>
                </a:lnTo>
                <a:lnTo>
                  <a:pt x="53087" y="43558"/>
                </a:lnTo>
                <a:lnTo>
                  <a:pt x="58532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27" y="11350"/>
                </a:lnTo>
                <a:lnTo>
                  <a:pt x="20572" y="2414"/>
                </a:lnTo>
                <a:lnTo>
                  <a:pt x="10366" y="816"/>
                </a:lnTo>
                <a:lnTo>
                  <a:pt x="471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454905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218" y="0"/>
                </a:moveTo>
                <a:lnTo>
                  <a:pt x="9947" y="9758"/>
                </a:lnTo>
                <a:lnTo>
                  <a:pt x="0" y="17570"/>
                </a:lnTo>
                <a:lnTo>
                  <a:pt x="0" y="42574"/>
                </a:lnTo>
                <a:lnTo>
                  <a:pt x="4293" y="45422"/>
                </a:lnTo>
                <a:lnTo>
                  <a:pt x="9842" y="43558"/>
                </a:lnTo>
                <a:lnTo>
                  <a:pt x="20197" y="40306"/>
                </a:lnTo>
                <a:lnTo>
                  <a:pt x="30876" y="37530"/>
                </a:lnTo>
                <a:lnTo>
                  <a:pt x="41692" y="35198"/>
                </a:lnTo>
                <a:lnTo>
                  <a:pt x="52459" y="33276"/>
                </a:lnTo>
                <a:lnTo>
                  <a:pt x="58113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21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454905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218" y="0"/>
                </a:moveTo>
                <a:lnTo>
                  <a:pt x="9947" y="9758"/>
                </a:lnTo>
                <a:lnTo>
                  <a:pt x="0" y="17570"/>
                </a:lnTo>
                <a:lnTo>
                  <a:pt x="0" y="42574"/>
                </a:lnTo>
                <a:lnTo>
                  <a:pt x="4293" y="45422"/>
                </a:lnTo>
                <a:lnTo>
                  <a:pt x="9842" y="43558"/>
                </a:lnTo>
                <a:lnTo>
                  <a:pt x="20197" y="40306"/>
                </a:lnTo>
                <a:lnTo>
                  <a:pt x="30876" y="37530"/>
                </a:lnTo>
                <a:lnTo>
                  <a:pt x="41692" y="35198"/>
                </a:lnTo>
                <a:lnTo>
                  <a:pt x="52459" y="33276"/>
                </a:lnTo>
                <a:lnTo>
                  <a:pt x="58113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21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8080" marR="5080" indent="-1136015">
              <a:lnSpc>
                <a:spcPct val="114700"/>
              </a:lnSpc>
              <a:spcBef>
                <a:spcPts val="95"/>
              </a:spcBef>
            </a:pPr>
            <a:r>
              <a:rPr spc="-235" dirty="0"/>
              <a:t>There </a:t>
            </a:r>
            <a:r>
              <a:rPr spc="-250" dirty="0"/>
              <a:t>are </a:t>
            </a:r>
            <a:r>
              <a:rPr spc="-290" dirty="0"/>
              <a:t>many</a:t>
            </a:r>
            <a:r>
              <a:rPr spc="-525" dirty="0"/>
              <a:t> </a:t>
            </a:r>
            <a:r>
              <a:rPr spc="-175" dirty="0"/>
              <a:t>diﬀerent  </a:t>
            </a:r>
            <a:r>
              <a:rPr spc="-240" dirty="0">
                <a:solidFill>
                  <a:srgbClr val="4A90E2"/>
                </a:solidFill>
              </a:rPr>
              <a:t>Onboarding’s</a:t>
            </a:r>
            <a:r>
              <a:rPr spc="-340" dirty="0">
                <a:solidFill>
                  <a:srgbClr val="4A90E2"/>
                </a:solidFill>
              </a:rPr>
              <a:t> </a:t>
            </a:r>
            <a:r>
              <a:rPr spc="-285" dirty="0">
                <a:solidFill>
                  <a:srgbClr val="4A90E2"/>
                </a:solidFill>
              </a:rPr>
              <a:t>type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541909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50" dirty="0">
                <a:solidFill>
                  <a:srgbClr val="4A90E2"/>
                </a:solidFill>
                <a:latin typeface="Arial Black"/>
                <a:cs typeface="Arial Black"/>
              </a:rPr>
              <a:t>Slider</a:t>
            </a:r>
            <a:r>
              <a:rPr sz="5250" spc="-430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585" dirty="0">
                <a:solidFill>
                  <a:srgbClr val="4A90E2"/>
                </a:solidFill>
                <a:latin typeface="Arial Black"/>
                <a:cs typeface="Arial Black"/>
              </a:rPr>
              <a:t>Explanation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3094043"/>
            <a:ext cx="6238240" cy="3556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14" dirty="0">
                <a:solidFill>
                  <a:srgbClr val="F5F5F5"/>
                </a:solidFill>
                <a:latin typeface="DejaVu Sans"/>
                <a:cs typeface="DejaVu Sans"/>
              </a:rPr>
              <a:t>Clear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and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Compact</a:t>
            </a:r>
            <a:r>
              <a:rPr sz="2950" spc="-31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55" dirty="0">
                <a:solidFill>
                  <a:srgbClr val="F5F5F5"/>
                </a:solidFill>
                <a:latin typeface="DejaVu Sans"/>
                <a:cs typeface="DejaVu Sans"/>
              </a:rPr>
              <a:t>message</a:t>
            </a:r>
            <a:endParaRPr sz="295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Global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POV </a:t>
            </a:r>
            <a:r>
              <a:rPr sz="2950" spc="95" dirty="0">
                <a:solidFill>
                  <a:srgbClr val="F5F5F5"/>
                </a:solidFill>
                <a:latin typeface="DejaVu Sans"/>
                <a:cs typeface="DejaVu Sans"/>
              </a:rPr>
              <a:t>/ </a:t>
            </a:r>
            <a:r>
              <a:rPr sz="2950" spc="-70" dirty="0">
                <a:solidFill>
                  <a:srgbClr val="F5F5F5"/>
                </a:solidFill>
                <a:latin typeface="DejaVu Sans"/>
                <a:cs typeface="DejaVu Sans"/>
              </a:rPr>
              <a:t>Product</a:t>
            </a:r>
            <a:r>
              <a:rPr sz="2950" spc="-65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70" dirty="0">
                <a:solidFill>
                  <a:srgbClr val="F5F5F5"/>
                </a:solidFill>
                <a:latin typeface="DejaVu Sans"/>
                <a:cs typeface="DejaVu Sans"/>
              </a:rPr>
              <a:t>Philosophy</a:t>
            </a:r>
            <a:endParaRPr sz="295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90" dirty="0">
                <a:solidFill>
                  <a:srgbClr val="F5F5F5"/>
                </a:solidFill>
                <a:latin typeface="DejaVu Sans"/>
                <a:cs typeface="DejaVu Sans"/>
              </a:rPr>
              <a:t>Easy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15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produce</a:t>
            </a:r>
            <a:endParaRPr sz="295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Lightweight </a:t>
            </a:r>
            <a:r>
              <a:rPr sz="2950" spc="-80" dirty="0">
                <a:solidFill>
                  <a:srgbClr val="F5F5F5"/>
                </a:solidFill>
                <a:latin typeface="DejaVu Sans"/>
                <a:cs typeface="DejaVu Sans"/>
              </a:rPr>
              <a:t>product</a:t>
            </a:r>
            <a:r>
              <a:rPr sz="2950" spc="-23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presentation</a:t>
            </a:r>
            <a:endParaRPr sz="2950" dirty="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20637" y="0"/>
            <a:ext cx="10083462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93437" y="10449943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79" h="335279">
                <a:moveTo>
                  <a:pt x="20941" y="0"/>
                </a:moveTo>
                <a:lnTo>
                  <a:pt x="12563" y="1643"/>
                </a:lnTo>
                <a:lnTo>
                  <a:pt x="5931" y="6128"/>
                </a:lnTo>
                <a:lnTo>
                  <a:pt x="1569" y="12783"/>
                </a:lnTo>
                <a:lnTo>
                  <a:pt x="0" y="20941"/>
                </a:lnTo>
                <a:lnTo>
                  <a:pt x="0" y="272243"/>
                </a:lnTo>
                <a:lnTo>
                  <a:pt x="46579" y="294454"/>
                </a:lnTo>
                <a:lnTo>
                  <a:pt x="80932" y="299100"/>
                </a:lnTo>
                <a:lnTo>
                  <a:pt x="146592" y="323550"/>
                </a:lnTo>
                <a:lnTo>
                  <a:pt x="158738" y="335068"/>
                </a:lnTo>
                <a:lnTo>
                  <a:pt x="176329" y="335068"/>
                </a:lnTo>
                <a:lnTo>
                  <a:pt x="218903" y="308328"/>
                </a:lnTo>
                <a:lnTo>
                  <a:pt x="255877" y="298933"/>
                </a:lnTo>
                <a:lnTo>
                  <a:pt x="310986" y="293184"/>
                </a:lnTo>
                <a:lnTo>
                  <a:pt x="308346" y="293184"/>
                </a:lnTo>
                <a:lnTo>
                  <a:pt x="334428" y="275384"/>
                </a:lnTo>
                <a:lnTo>
                  <a:pt x="146592" y="275384"/>
                </a:lnTo>
                <a:lnTo>
                  <a:pt x="118834" y="265096"/>
                </a:lnTo>
                <a:lnTo>
                  <a:pt x="90546" y="258264"/>
                </a:lnTo>
                <a:lnTo>
                  <a:pt x="64104" y="254180"/>
                </a:lnTo>
                <a:lnTo>
                  <a:pt x="41883" y="252138"/>
                </a:lnTo>
                <a:lnTo>
                  <a:pt x="41883" y="42721"/>
                </a:lnTo>
                <a:lnTo>
                  <a:pt x="335068" y="42721"/>
                </a:lnTo>
                <a:lnTo>
                  <a:pt x="335068" y="36040"/>
                </a:lnTo>
                <a:lnTo>
                  <a:pt x="167534" y="36040"/>
                </a:lnTo>
                <a:lnTo>
                  <a:pt x="125828" y="15646"/>
                </a:lnTo>
                <a:lnTo>
                  <a:pt x="82269" y="4897"/>
                </a:lnTo>
                <a:lnTo>
                  <a:pt x="44694" y="710"/>
                </a:lnTo>
                <a:lnTo>
                  <a:pt x="20941" y="0"/>
                </a:lnTo>
                <a:close/>
              </a:path>
              <a:path w="335279" h="335279">
                <a:moveTo>
                  <a:pt x="315167" y="292973"/>
                </a:moveTo>
                <a:lnTo>
                  <a:pt x="310986" y="293184"/>
                </a:lnTo>
                <a:lnTo>
                  <a:pt x="314126" y="293184"/>
                </a:lnTo>
                <a:lnTo>
                  <a:pt x="315167" y="292973"/>
                </a:lnTo>
                <a:close/>
              </a:path>
              <a:path w="335279" h="335279">
                <a:moveTo>
                  <a:pt x="317623" y="292849"/>
                </a:moveTo>
                <a:lnTo>
                  <a:pt x="315379" y="292930"/>
                </a:lnTo>
                <a:lnTo>
                  <a:pt x="315167" y="292973"/>
                </a:lnTo>
                <a:lnTo>
                  <a:pt x="317623" y="292849"/>
                </a:lnTo>
                <a:close/>
              </a:path>
              <a:path w="335279" h="335279">
                <a:moveTo>
                  <a:pt x="293184" y="42721"/>
                </a:moveTo>
                <a:lnTo>
                  <a:pt x="41883" y="42721"/>
                </a:lnTo>
                <a:lnTo>
                  <a:pt x="67871" y="45656"/>
                </a:lnTo>
                <a:lnTo>
                  <a:pt x="96350" y="51124"/>
                </a:lnTo>
                <a:lnTo>
                  <a:pt x="123773" y="59772"/>
                </a:lnTo>
                <a:lnTo>
                  <a:pt x="146592" y="72249"/>
                </a:lnTo>
                <a:lnTo>
                  <a:pt x="146592" y="275384"/>
                </a:lnTo>
                <a:lnTo>
                  <a:pt x="188475" y="275384"/>
                </a:lnTo>
                <a:lnTo>
                  <a:pt x="188475" y="72249"/>
                </a:lnTo>
                <a:lnTo>
                  <a:pt x="197455" y="66388"/>
                </a:lnTo>
                <a:lnTo>
                  <a:pt x="240847" y="50640"/>
                </a:lnTo>
                <a:lnTo>
                  <a:pt x="279761" y="43977"/>
                </a:lnTo>
                <a:lnTo>
                  <a:pt x="286671" y="43160"/>
                </a:lnTo>
                <a:lnTo>
                  <a:pt x="293184" y="42721"/>
                </a:lnTo>
                <a:close/>
              </a:path>
              <a:path w="335279" h="335279">
                <a:moveTo>
                  <a:pt x="335068" y="42721"/>
                </a:moveTo>
                <a:lnTo>
                  <a:pt x="293184" y="42721"/>
                </a:lnTo>
                <a:lnTo>
                  <a:pt x="293184" y="252138"/>
                </a:lnTo>
                <a:lnTo>
                  <a:pt x="270954" y="254180"/>
                </a:lnTo>
                <a:lnTo>
                  <a:pt x="244513" y="258264"/>
                </a:lnTo>
                <a:lnTo>
                  <a:pt x="216230" y="265096"/>
                </a:lnTo>
                <a:lnTo>
                  <a:pt x="188475" y="275384"/>
                </a:lnTo>
                <a:lnTo>
                  <a:pt x="334428" y="275384"/>
                </a:lnTo>
                <a:lnTo>
                  <a:pt x="335068" y="272243"/>
                </a:lnTo>
                <a:lnTo>
                  <a:pt x="335068" y="42721"/>
                </a:lnTo>
                <a:close/>
              </a:path>
              <a:path w="335279" h="335279">
                <a:moveTo>
                  <a:pt x="314126" y="0"/>
                </a:moveTo>
                <a:lnTo>
                  <a:pt x="293960" y="710"/>
                </a:lnTo>
                <a:lnTo>
                  <a:pt x="255986" y="4897"/>
                </a:lnTo>
                <a:lnTo>
                  <a:pt x="210435" y="15646"/>
                </a:lnTo>
                <a:lnTo>
                  <a:pt x="167534" y="36040"/>
                </a:lnTo>
                <a:lnTo>
                  <a:pt x="335068" y="36040"/>
                </a:lnTo>
                <a:lnTo>
                  <a:pt x="335068" y="20941"/>
                </a:lnTo>
                <a:lnTo>
                  <a:pt x="333545" y="12783"/>
                </a:lnTo>
                <a:lnTo>
                  <a:pt x="329262" y="6128"/>
                </a:lnTo>
                <a:lnTo>
                  <a:pt x="322646" y="1643"/>
                </a:lnTo>
                <a:lnTo>
                  <a:pt x="31412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56262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670" y="0"/>
                </a:moveTo>
                <a:lnTo>
                  <a:pt x="0" y="4188"/>
                </a:lnTo>
                <a:lnTo>
                  <a:pt x="0" y="27056"/>
                </a:lnTo>
                <a:lnTo>
                  <a:pt x="4628" y="32334"/>
                </a:lnTo>
                <a:lnTo>
                  <a:pt x="10366" y="33276"/>
                </a:lnTo>
                <a:lnTo>
                  <a:pt x="21119" y="35201"/>
                </a:lnTo>
                <a:lnTo>
                  <a:pt x="31949" y="37538"/>
                </a:lnTo>
                <a:lnTo>
                  <a:pt x="42657" y="40314"/>
                </a:lnTo>
                <a:lnTo>
                  <a:pt x="53045" y="43558"/>
                </a:lnTo>
                <a:lnTo>
                  <a:pt x="58511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06" y="11350"/>
                </a:lnTo>
                <a:lnTo>
                  <a:pt x="20589" y="2414"/>
                </a:lnTo>
                <a:lnTo>
                  <a:pt x="10387" y="816"/>
                </a:lnTo>
                <a:lnTo>
                  <a:pt x="4670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56262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670" y="0"/>
                </a:moveTo>
                <a:lnTo>
                  <a:pt x="0" y="4188"/>
                </a:lnTo>
                <a:lnTo>
                  <a:pt x="0" y="27056"/>
                </a:lnTo>
                <a:lnTo>
                  <a:pt x="4628" y="32334"/>
                </a:lnTo>
                <a:lnTo>
                  <a:pt x="10366" y="33276"/>
                </a:lnTo>
                <a:lnTo>
                  <a:pt x="21119" y="35201"/>
                </a:lnTo>
                <a:lnTo>
                  <a:pt x="31949" y="37538"/>
                </a:lnTo>
                <a:lnTo>
                  <a:pt x="42657" y="40314"/>
                </a:lnTo>
                <a:lnTo>
                  <a:pt x="53045" y="43558"/>
                </a:lnTo>
                <a:lnTo>
                  <a:pt x="58511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06" y="11350"/>
                </a:lnTo>
                <a:lnTo>
                  <a:pt x="20589" y="2414"/>
                </a:lnTo>
                <a:lnTo>
                  <a:pt x="10387" y="816"/>
                </a:lnTo>
                <a:lnTo>
                  <a:pt x="4670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02854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176" y="0"/>
                </a:moveTo>
                <a:lnTo>
                  <a:pt x="9968" y="9758"/>
                </a:lnTo>
                <a:lnTo>
                  <a:pt x="0" y="17570"/>
                </a:lnTo>
                <a:lnTo>
                  <a:pt x="0" y="42574"/>
                </a:lnTo>
                <a:lnTo>
                  <a:pt x="4334" y="45422"/>
                </a:lnTo>
                <a:lnTo>
                  <a:pt x="9800" y="43558"/>
                </a:lnTo>
                <a:lnTo>
                  <a:pt x="20185" y="40306"/>
                </a:lnTo>
                <a:lnTo>
                  <a:pt x="30883" y="37530"/>
                </a:lnTo>
                <a:lnTo>
                  <a:pt x="41700" y="35198"/>
                </a:lnTo>
                <a:lnTo>
                  <a:pt x="52438" y="33276"/>
                </a:lnTo>
                <a:lnTo>
                  <a:pt x="58155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17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02854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176" y="0"/>
                </a:moveTo>
                <a:lnTo>
                  <a:pt x="9968" y="9758"/>
                </a:lnTo>
                <a:lnTo>
                  <a:pt x="0" y="17570"/>
                </a:lnTo>
                <a:lnTo>
                  <a:pt x="0" y="42574"/>
                </a:lnTo>
                <a:lnTo>
                  <a:pt x="4334" y="45422"/>
                </a:lnTo>
                <a:lnTo>
                  <a:pt x="9800" y="43558"/>
                </a:lnTo>
                <a:lnTo>
                  <a:pt x="20185" y="40306"/>
                </a:lnTo>
                <a:lnTo>
                  <a:pt x="30883" y="37530"/>
                </a:lnTo>
                <a:lnTo>
                  <a:pt x="41700" y="35198"/>
                </a:lnTo>
                <a:lnTo>
                  <a:pt x="52438" y="33276"/>
                </a:lnTo>
                <a:lnTo>
                  <a:pt x="58155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17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549402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600" dirty="0">
                <a:solidFill>
                  <a:srgbClr val="4A90E2"/>
                </a:solidFill>
                <a:latin typeface="Arial Black"/>
                <a:cs typeface="Arial Black"/>
              </a:rPr>
              <a:t>Video</a:t>
            </a:r>
            <a:r>
              <a:rPr sz="5250" spc="-450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470" dirty="0">
                <a:solidFill>
                  <a:srgbClr val="4A90E2"/>
                </a:solidFill>
                <a:latin typeface="Arial Black"/>
                <a:cs typeface="Arial Black"/>
              </a:rPr>
              <a:t>Onboarding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3094043"/>
            <a:ext cx="31921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90" dirty="0">
                <a:solidFill>
                  <a:srgbClr val="F5F5F5"/>
                </a:solidFill>
                <a:latin typeface="DejaVu Sans"/>
                <a:cs typeface="DejaVu Sans"/>
              </a:rPr>
              <a:t>Easy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22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produce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980" y="4179214"/>
            <a:ext cx="116839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80" dirty="0">
                <a:solidFill>
                  <a:srgbClr val="F5F5F5"/>
                </a:solidFill>
                <a:latin typeface="DejaVu Sans"/>
                <a:cs typeface="DejaVu Sans"/>
              </a:rPr>
              <a:t>-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3430" y="4059458"/>
            <a:ext cx="5553710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80" dirty="0">
                <a:solidFill>
                  <a:srgbClr val="F5F5F5"/>
                </a:solidFill>
                <a:latin typeface="DejaVu Sans"/>
                <a:cs typeface="DejaVu Sans"/>
              </a:rPr>
              <a:t>Very </a:t>
            </a:r>
            <a:r>
              <a:rPr sz="2950" spc="-75" dirty="0">
                <a:solidFill>
                  <a:srgbClr val="F5F5F5"/>
                </a:solidFill>
                <a:latin typeface="DejaVu Sans"/>
                <a:cs typeface="DejaVu Sans"/>
              </a:rPr>
              <a:t>often boring </a:t>
            </a:r>
            <a:r>
              <a:rPr sz="2950" spc="-20" dirty="0">
                <a:solidFill>
                  <a:srgbClr val="F5F5F5"/>
                </a:solidFill>
                <a:latin typeface="DejaVu Sans"/>
                <a:cs typeface="DejaVu Sans"/>
              </a:rPr>
              <a:t>for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users 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(too </a:t>
            </a: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long, </a:t>
            </a:r>
            <a:r>
              <a:rPr sz="2950" spc="-60" dirty="0">
                <a:solidFill>
                  <a:srgbClr val="F5F5F5"/>
                </a:solidFill>
                <a:latin typeface="DejaVu Sans"/>
                <a:cs typeface="DejaVu Sans"/>
              </a:rPr>
              <a:t>not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well</a:t>
            </a:r>
            <a:r>
              <a:rPr sz="2950" spc="-39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articulated...)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0980" y="5718434"/>
            <a:ext cx="116839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80" dirty="0">
                <a:solidFill>
                  <a:srgbClr val="F5F5F5"/>
                </a:solidFill>
                <a:latin typeface="DejaVu Sans"/>
                <a:cs typeface="DejaVu Sans"/>
              </a:rPr>
              <a:t>-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3430" y="5598678"/>
            <a:ext cx="5659120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You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don’t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necessarily</a:t>
            </a:r>
            <a:r>
              <a:rPr sz="2950" spc="-29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remember 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explanation </a:t>
            </a:r>
            <a:r>
              <a:rPr sz="2950" spc="-135" dirty="0">
                <a:solidFill>
                  <a:srgbClr val="F5F5F5"/>
                </a:solidFill>
                <a:latin typeface="DejaVu Sans"/>
                <a:cs typeface="DejaVu Sans"/>
              </a:rPr>
              <a:t>at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</a:t>
            </a:r>
            <a:r>
              <a:rPr sz="2950" spc="-34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end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1107" y="0"/>
            <a:ext cx="10072991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93437" y="10449943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79" h="335279">
                <a:moveTo>
                  <a:pt x="20941" y="0"/>
                </a:moveTo>
                <a:lnTo>
                  <a:pt x="12563" y="1643"/>
                </a:lnTo>
                <a:lnTo>
                  <a:pt x="5931" y="6128"/>
                </a:lnTo>
                <a:lnTo>
                  <a:pt x="1569" y="12783"/>
                </a:lnTo>
                <a:lnTo>
                  <a:pt x="0" y="20941"/>
                </a:lnTo>
                <a:lnTo>
                  <a:pt x="0" y="272243"/>
                </a:lnTo>
                <a:lnTo>
                  <a:pt x="46579" y="294454"/>
                </a:lnTo>
                <a:lnTo>
                  <a:pt x="80932" y="299100"/>
                </a:lnTo>
                <a:lnTo>
                  <a:pt x="146592" y="323550"/>
                </a:lnTo>
                <a:lnTo>
                  <a:pt x="158738" y="335068"/>
                </a:lnTo>
                <a:lnTo>
                  <a:pt x="176329" y="335068"/>
                </a:lnTo>
                <a:lnTo>
                  <a:pt x="218903" y="308328"/>
                </a:lnTo>
                <a:lnTo>
                  <a:pt x="255877" y="298933"/>
                </a:lnTo>
                <a:lnTo>
                  <a:pt x="310986" y="293184"/>
                </a:lnTo>
                <a:lnTo>
                  <a:pt x="308346" y="293184"/>
                </a:lnTo>
                <a:lnTo>
                  <a:pt x="334428" y="275384"/>
                </a:lnTo>
                <a:lnTo>
                  <a:pt x="146592" y="275384"/>
                </a:lnTo>
                <a:lnTo>
                  <a:pt x="118834" y="265096"/>
                </a:lnTo>
                <a:lnTo>
                  <a:pt x="90546" y="258264"/>
                </a:lnTo>
                <a:lnTo>
                  <a:pt x="64104" y="254180"/>
                </a:lnTo>
                <a:lnTo>
                  <a:pt x="41883" y="252138"/>
                </a:lnTo>
                <a:lnTo>
                  <a:pt x="41883" y="42721"/>
                </a:lnTo>
                <a:lnTo>
                  <a:pt x="335068" y="42721"/>
                </a:lnTo>
                <a:lnTo>
                  <a:pt x="335068" y="36040"/>
                </a:lnTo>
                <a:lnTo>
                  <a:pt x="167534" y="36040"/>
                </a:lnTo>
                <a:lnTo>
                  <a:pt x="125828" y="15646"/>
                </a:lnTo>
                <a:lnTo>
                  <a:pt x="82269" y="4897"/>
                </a:lnTo>
                <a:lnTo>
                  <a:pt x="44694" y="710"/>
                </a:lnTo>
                <a:lnTo>
                  <a:pt x="20941" y="0"/>
                </a:lnTo>
                <a:close/>
              </a:path>
              <a:path w="335279" h="335279">
                <a:moveTo>
                  <a:pt x="315167" y="292973"/>
                </a:moveTo>
                <a:lnTo>
                  <a:pt x="310986" y="293184"/>
                </a:lnTo>
                <a:lnTo>
                  <a:pt x="314126" y="293184"/>
                </a:lnTo>
                <a:lnTo>
                  <a:pt x="315167" y="292973"/>
                </a:lnTo>
                <a:close/>
              </a:path>
              <a:path w="335279" h="335279">
                <a:moveTo>
                  <a:pt x="317623" y="292849"/>
                </a:moveTo>
                <a:lnTo>
                  <a:pt x="315379" y="292930"/>
                </a:lnTo>
                <a:lnTo>
                  <a:pt x="315167" y="292973"/>
                </a:lnTo>
                <a:lnTo>
                  <a:pt x="317623" y="292849"/>
                </a:lnTo>
                <a:close/>
              </a:path>
              <a:path w="335279" h="335279">
                <a:moveTo>
                  <a:pt x="293184" y="42721"/>
                </a:moveTo>
                <a:lnTo>
                  <a:pt x="41883" y="42721"/>
                </a:lnTo>
                <a:lnTo>
                  <a:pt x="67871" y="45656"/>
                </a:lnTo>
                <a:lnTo>
                  <a:pt x="96350" y="51124"/>
                </a:lnTo>
                <a:lnTo>
                  <a:pt x="123773" y="59772"/>
                </a:lnTo>
                <a:lnTo>
                  <a:pt x="146592" y="72249"/>
                </a:lnTo>
                <a:lnTo>
                  <a:pt x="146592" y="275384"/>
                </a:lnTo>
                <a:lnTo>
                  <a:pt x="188475" y="275384"/>
                </a:lnTo>
                <a:lnTo>
                  <a:pt x="188475" y="72249"/>
                </a:lnTo>
                <a:lnTo>
                  <a:pt x="197455" y="66388"/>
                </a:lnTo>
                <a:lnTo>
                  <a:pt x="240847" y="50640"/>
                </a:lnTo>
                <a:lnTo>
                  <a:pt x="279761" y="43977"/>
                </a:lnTo>
                <a:lnTo>
                  <a:pt x="286671" y="43160"/>
                </a:lnTo>
                <a:lnTo>
                  <a:pt x="293184" y="42721"/>
                </a:lnTo>
                <a:close/>
              </a:path>
              <a:path w="335279" h="335279">
                <a:moveTo>
                  <a:pt x="335068" y="42721"/>
                </a:moveTo>
                <a:lnTo>
                  <a:pt x="293184" y="42721"/>
                </a:lnTo>
                <a:lnTo>
                  <a:pt x="293184" y="252138"/>
                </a:lnTo>
                <a:lnTo>
                  <a:pt x="270954" y="254180"/>
                </a:lnTo>
                <a:lnTo>
                  <a:pt x="244513" y="258264"/>
                </a:lnTo>
                <a:lnTo>
                  <a:pt x="216230" y="265096"/>
                </a:lnTo>
                <a:lnTo>
                  <a:pt x="188475" y="275384"/>
                </a:lnTo>
                <a:lnTo>
                  <a:pt x="334428" y="275384"/>
                </a:lnTo>
                <a:lnTo>
                  <a:pt x="335068" y="272243"/>
                </a:lnTo>
                <a:lnTo>
                  <a:pt x="335068" y="42721"/>
                </a:lnTo>
                <a:close/>
              </a:path>
              <a:path w="335279" h="335279">
                <a:moveTo>
                  <a:pt x="314126" y="0"/>
                </a:moveTo>
                <a:lnTo>
                  <a:pt x="293960" y="710"/>
                </a:lnTo>
                <a:lnTo>
                  <a:pt x="255986" y="4897"/>
                </a:lnTo>
                <a:lnTo>
                  <a:pt x="210435" y="15646"/>
                </a:lnTo>
                <a:lnTo>
                  <a:pt x="167534" y="36040"/>
                </a:lnTo>
                <a:lnTo>
                  <a:pt x="335068" y="36040"/>
                </a:lnTo>
                <a:lnTo>
                  <a:pt x="335068" y="20941"/>
                </a:lnTo>
                <a:lnTo>
                  <a:pt x="333545" y="12783"/>
                </a:lnTo>
                <a:lnTo>
                  <a:pt x="329262" y="6128"/>
                </a:lnTo>
                <a:lnTo>
                  <a:pt x="322646" y="1643"/>
                </a:lnTo>
                <a:lnTo>
                  <a:pt x="31412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56262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670" y="0"/>
                </a:moveTo>
                <a:lnTo>
                  <a:pt x="0" y="4188"/>
                </a:lnTo>
                <a:lnTo>
                  <a:pt x="0" y="27056"/>
                </a:lnTo>
                <a:lnTo>
                  <a:pt x="4628" y="32334"/>
                </a:lnTo>
                <a:lnTo>
                  <a:pt x="10366" y="33276"/>
                </a:lnTo>
                <a:lnTo>
                  <a:pt x="21119" y="35201"/>
                </a:lnTo>
                <a:lnTo>
                  <a:pt x="31949" y="37538"/>
                </a:lnTo>
                <a:lnTo>
                  <a:pt x="42657" y="40314"/>
                </a:lnTo>
                <a:lnTo>
                  <a:pt x="53045" y="43558"/>
                </a:lnTo>
                <a:lnTo>
                  <a:pt x="58511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06" y="11350"/>
                </a:lnTo>
                <a:lnTo>
                  <a:pt x="20589" y="2414"/>
                </a:lnTo>
                <a:lnTo>
                  <a:pt x="10387" y="816"/>
                </a:lnTo>
                <a:lnTo>
                  <a:pt x="4670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56262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670" y="0"/>
                </a:moveTo>
                <a:lnTo>
                  <a:pt x="0" y="4188"/>
                </a:lnTo>
                <a:lnTo>
                  <a:pt x="0" y="27056"/>
                </a:lnTo>
                <a:lnTo>
                  <a:pt x="4628" y="32334"/>
                </a:lnTo>
                <a:lnTo>
                  <a:pt x="10366" y="33276"/>
                </a:lnTo>
                <a:lnTo>
                  <a:pt x="21119" y="35201"/>
                </a:lnTo>
                <a:lnTo>
                  <a:pt x="31949" y="37538"/>
                </a:lnTo>
                <a:lnTo>
                  <a:pt x="42657" y="40314"/>
                </a:lnTo>
                <a:lnTo>
                  <a:pt x="53045" y="43558"/>
                </a:lnTo>
                <a:lnTo>
                  <a:pt x="58511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06" y="11350"/>
                </a:lnTo>
                <a:lnTo>
                  <a:pt x="20589" y="2414"/>
                </a:lnTo>
                <a:lnTo>
                  <a:pt x="10387" y="816"/>
                </a:lnTo>
                <a:lnTo>
                  <a:pt x="4670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02854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176" y="0"/>
                </a:moveTo>
                <a:lnTo>
                  <a:pt x="9968" y="9758"/>
                </a:lnTo>
                <a:lnTo>
                  <a:pt x="0" y="17570"/>
                </a:lnTo>
                <a:lnTo>
                  <a:pt x="0" y="42574"/>
                </a:lnTo>
                <a:lnTo>
                  <a:pt x="4334" y="45422"/>
                </a:lnTo>
                <a:lnTo>
                  <a:pt x="9800" y="43558"/>
                </a:lnTo>
                <a:lnTo>
                  <a:pt x="20185" y="40306"/>
                </a:lnTo>
                <a:lnTo>
                  <a:pt x="30883" y="37530"/>
                </a:lnTo>
                <a:lnTo>
                  <a:pt x="41700" y="35198"/>
                </a:lnTo>
                <a:lnTo>
                  <a:pt x="52438" y="33276"/>
                </a:lnTo>
                <a:lnTo>
                  <a:pt x="58155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17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02854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176" y="0"/>
                </a:moveTo>
                <a:lnTo>
                  <a:pt x="9968" y="9758"/>
                </a:lnTo>
                <a:lnTo>
                  <a:pt x="0" y="17570"/>
                </a:lnTo>
                <a:lnTo>
                  <a:pt x="0" y="42574"/>
                </a:lnTo>
                <a:lnTo>
                  <a:pt x="4334" y="45422"/>
                </a:lnTo>
                <a:lnTo>
                  <a:pt x="9800" y="43558"/>
                </a:lnTo>
                <a:lnTo>
                  <a:pt x="20185" y="40306"/>
                </a:lnTo>
                <a:lnTo>
                  <a:pt x="30883" y="37530"/>
                </a:lnTo>
                <a:lnTo>
                  <a:pt x="41700" y="35198"/>
                </a:lnTo>
                <a:lnTo>
                  <a:pt x="52438" y="33276"/>
                </a:lnTo>
                <a:lnTo>
                  <a:pt x="58155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17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781875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630" dirty="0">
                <a:solidFill>
                  <a:srgbClr val="4A90E2"/>
                </a:solidFill>
                <a:latin typeface="Arial Black"/>
                <a:cs typeface="Arial Black"/>
              </a:rPr>
              <a:t>Interactive </a:t>
            </a:r>
            <a:r>
              <a:rPr sz="5250" spc="-625" dirty="0">
                <a:solidFill>
                  <a:srgbClr val="4A90E2"/>
                </a:solidFill>
                <a:latin typeface="Arial Black"/>
                <a:cs typeface="Arial Black"/>
              </a:rPr>
              <a:t>Tour </a:t>
            </a:r>
            <a:r>
              <a:rPr sz="5250" spc="335" dirty="0">
                <a:solidFill>
                  <a:srgbClr val="4A90E2"/>
                </a:solidFill>
                <a:latin typeface="Arial Black"/>
                <a:cs typeface="Arial Black"/>
              </a:rPr>
              <a:t>/</a:t>
            </a:r>
            <a:r>
              <a:rPr sz="5250" spc="125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715" dirty="0">
                <a:solidFill>
                  <a:srgbClr val="4A90E2"/>
                </a:solidFill>
                <a:latin typeface="Arial Black"/>
                <a:cs typeface="Arial Black"/>
              </a:rPr>
              <a:t>Joyriding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980" y="3094043"/>
            <a:ext cx="5999480" cy="30435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45" dirty="0">
                <a:solidFill>
                  <a:srgbClr val="F5F5F5"/>
                </a:solidFill>
                <a:latin typeface="DejaVu Sans"/>
                <a:cs typeface="DejaVu Sans"/>
              </a:rPr>
              <a:t>Step </a:t>
            </a:r>
            <a:r>
              <a:rPr sz="2950" spc="-185" dirty="0">
                <a:solidFill>
                  <a:srgbClr val="F5F5F5"/>
                </a:solidFill>
                <a:latin typeface="DejaVu Sans"/>
                <a:cs typeface="DejaVu Sans"/>
              </a:rPr>
              <a:t>by </a:t>
            </a:r>
            <a:r>
              <a:rPr sz="2950" spc="-145" dirty="0">
                <a:solidFill>
                  <a:srgbClr val="F5F5F5"/>
                </a:solidFill>
                <a:latin typeface="DejaVu Sans"/>
                <a:cs typeface="DejaVu Sans"/>
              </a:rPr>
              <a:t>Step </a:t>
            </a:r>
            <a:r>
              <a:rPr sz="2950" spc="-30" dirty="0">
                <a:solidFill>
                  <a:srgbClr val="F5F5F5"/>
                </a:solidFill>
                <a:latin typeface="DejaVu Sans"/>
                <a:cs typeface="DejaVu Sans"/>
              </a:rPr>
              <a:t>on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diﬀerent</a:t>
            </a:r>
            <a:r>
              <a:rPr sz="2950" spc="-36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parts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Highlight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with </a:t>
            </a:r>
            <a:r>
              <a:rPr sz="2950" spc="-60" dirty="0">
                <a:solidFill>
                  <a:srgbClr val="F5F5F5"/>
                </a:solidFill>
                <a:latin typeface="DejaVu Sans"/>
                <a:cs typeface="DejaVu Sans"/>
              </a:rPr>
              <a:t>short</a:t>
            </a:r>
            <a:r>
              <a:rPr sz="2950" spc="-33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explanation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Times New Roman"/>
              <a:cs typeface="Times New Roman"/>
            </a:endParaRPr>
          </a:p>
          <a:p>
            <a:pPr marL="374650" marR="1022985" indent="-362585">
              <a:lnSpc>
                <a:spcPct val="1141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Great 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way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 </a:t>
            </a:r>
            <a:r>
              <a:rPr sz="2950" spc="-140" dirty="0">
                <a:solidFill>
                  <a:srgbClr val="F5F5F5"/>
                </a:solidFill>
                <a:latin typeface="DejaVu Sans"/>
                <a:cs typeface="DejaVu Sans"/>
              </a:rPr>
              <a:t>teach</a:t>
            </a:r>
            <a:r>
              <a:rPr sz="2950" spc="-37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people  </a:t>
            </a:r>
            <a:r>
              <a:rPr sz="2950" spc="-75" dirty="0">
                <a:solidFill>
                  <a:srgbClr val="F5F5F5"/>
                </a:solidFill>
                <a:latin typeface="DejaVu Sans"/>
                <a:cs typeface="DejaVu Sans"/>
              </a:rPr>
              <a:t>how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use</a:t>
            </a:r>
            <a:r>
              <a:rPr sz="2950" spc="-38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features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980" y="6744581"/>
            <a:ext cx="116839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80" dirty="0">
                <a:solidFill>
                  <a:srgbClr val="F5F5F5"/>
                </a:solidFill>
                <a:latin typeface="DejaVu Sans"/>
                <a:cs typeface="DejaVu Sans"/>
              </a:rPr>
              <a:t>-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3430" y="6624825"/>
            <a:ext cx="5036185" cy="1051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Time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consuming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31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0" dirty="0">
                <a:solidFill>
                  <a:srgbClr val="F5F5F5"/>
                </a:solidFill>
                <a:latin typeface="DejaVu Sans"/>
                <a:cs typeface="DejaVu Sans"/>
              </a:rPr>
              <a:t>maintain  </a:t>
            </a:r>
            <a:r>
              <a:rPr sz="2950" spc="-55" dirty="0">
                <a:solidFill>
                  <a:srgbClr val="F5F5F5"/>
                </a:solidFill>
                <a:latin typeface="DejaVu Sans"/>
                <a:cs typeface="DejaVu Sans"/>
              </a:rPr>
              <a:t>if </a:t>
            </a: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we</a:t>
            </a:r>
            <a:r>
              <a:rPr sz="2950" spc="-29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20" dirty="0">
                <a:solidFill>
                  <a:srgbClr val="F5F5F5"/>
                </a:solidFill>
                <a:latin typeface="DejaVu Sans"/>
                <a:cs typeface="DejaVu Sans"/>
              </a:rPr>
              <a:t>iterate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10166" y="0"/>
            <a:ext cx="10093933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481266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570" dirty="0">
                <a:solidFill>
                  <a:srgbClr val="4A90E2"/>
                </a:solidFill>
                <a:latin typeface="Arial Black"/>
                <a:cs typeface="Arial Black"/>
              </a:rPr>
              <a:t>Setup</a:t>
            </a:r>
            <a:r>
              <a:rPr sz="5250" spc="-450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545" dirty="0">
                <a:solidFill>
                  <a:srgbClr val="4A90E2"/>
                </a:solidFill>
                <a:latin typeface="Arial Black"/>
                <a:cs typeface="Arial Black"/>
              </a:rPr>
              <a:t>approach</a:t>
            </a:r>
            <a:endParaRPr sz="5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0039" y="3054777"/>
            <a:ext cx="5719445" cy="2530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70" dirty="0">
                <a:solidFill>
                  <a:srgbClr val="F5F5F5"/>
                </a:solidFill>
                <a:latin typeface="DejaVu Sans"/>
                <a:cs typeface="DejaVu Sans"/>
              </a:rPr>
              <a:t>How </a:t>
            </a:r>
            <a:r>
              <a:rPr sz="2950" spc="-95" dirty="0">
                <a:solidFill>
                  <a:srgbClr val="F5F5F5"/>
                </a:solidFill>
                <a:latin typeface="DejaVu Sans"/>
                <a:cs typeface="DejaVu Sans"/>
              </a:rPr>
              <a:t>install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the</a:t>
            </a:r>
            <a:r>
              <a:rPr sz="2950" spc="-35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SDK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45" dirty="0">
                <a:solidFill>
                  <a:srgbClr val="F5F5F5"/>
                </a:solidFill>
                <a:latin typeface="DejaVu Sans"/>
                <a:cs typeface="DejaVu Sans"/>
              </a:rPr>
              <a:t>Step </a:t>
            </a:r>
            <a:r>
              <a:rPr sz="2950" spc="-185" dirty="0">
                <a:solidFill>
                  <a:srgbClr val="F5F5F5"/>
                </a:solidFill>
                <a:latin typeface="DejaVu Sans"/>
                <a:cs typeface="DejaVu Sans"/>
              </a:rPr>
              <a:t>by</a:t>
            </a:r>
            <a:r>
              <a:rPr sz="2950" spc="-200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45" dirty="0">
                <a:solidFill>
                  <a:srgbClr val="F5F5F5"/>
                </a:solidFill>
                <a:latin typeface="DejaVu Sans"/>
                <a:cs typeface="DejaVu Sans"/>
              </a:rPr>
              <a:t>Step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70" dirty="0">
                <a:solidFill>
                  <a:srgbClr val="F5F5F5"/>
                </a:solidFill>
                <a:latin typeface="DejaVu Sans"/>
                <a:cs typeface="DejaVu Sans"/>
              </a:rPr>
              <a:t>Suggest </a:t>
            </a:r>
            <a:r>
              <a:rPr sz="2950" spc="-160" dirty="0">
                <a:solidFill>
                  <a:srgbClr val="F5F5F5"/>
                </a:solidFill>
                <a:latin typeface="DejaVu Sans"/>
                <a:cs typeface="DejaVu Sans"/>
              </a:rPr>
              <a:t>a </a:t>
            </a:r>
            <a:r>
              <a:rPr sz="2950" spc="-110" dirty="0">
                <a:solidFill>
                  <a:srgbClr val="F5F5F5"/>
                </a:solidFill>
                <a:latin typeface="DejaVu Sans"/>
                <a:cs typeface="DejaVu Sans"/>
              </a:rPr>
              <a:t>veriﬁcation</a:t>
            </a:r>
            <a:r>
              <a:rPr sz="2950" spc="-229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checklist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31107" y="0"/>
            <a:ext cx="10072991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097" y="1021299"/>
            <a:ext cx="394144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640" dirty="0">
                <a:solidFill>
                  <a:srgbClr val="4A90E2"/>
                </a:solidFill>
                <a:latin typeface="Arial Black"/>
                <a:cs typeface="Arial Black"/>
              </a:rPr>
              <a:t>Empty</a:t>
            </a:r>
            <a:r>
              <a:rPr sz="5250" spc="-445" dirty="0">
                <a:solidFill>
                  <a:srgbClr val="4A90E2"/>
                </a:solidFill>
                <a:latin typeface="Arial Black"/>
                <a:cs typeface="Arial Black"/>
              </a:rPr>
              <a:t> </a:t>
            </a:r>
            <a:r>
              <a:rPr sz="5250" spc="-690" dirty="0">
                <a:solidFill>
                  <a:srgbClr val="4A90E2"/>
                </a:solidFill>
                <a:latin typeface="Arial Black"/>
                <a:cs typeface="Arial Black"/>
              </a:rPr>
              <a:t>States</a:t>
            </a:r>
            <a:endParaRPr sz="5250" dirty="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0039" y="3073101"/>
            <a:ext cx="5699760" cy="2530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Fake </a:t>
            </a:r>
            <a:r>
              <a:rPr sz="2950" spc="-125" dirty="0">
                <a:solidFill>
                  <a:srgbClr val="F5F5F5"/>
                </a:solidFill>
                <a:latin typeface="DejaVu Sans"/>
                <a:cs typeface="DejaVu Sans"/>
              </a:rPr>
              <a:t>data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Components</a:t>
            </a:r>
            <a:r>
              <a:rPr sz="2950" spc="-17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Preview</a:t>
            </a:r>
            <a:endParaRPr sz="2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4650" algn="l"/>
              </a:tabLst>
            </a:pPr>
            <a:r>
              <a:rPr sz="3300" spc="-862" baseline="7575" dirty="0">
                <a:solidFill>
                  <a:srgbClr val="F5F5F5"/>
                </a:solidFill>
                <a:latin typeface="DejaVu Sans"/>
                <a:cs typeface="DejaVu Sans"/>
              </a:rPr>
              <a:t>+	</a:t>
            </a:r>
            <a:r>
              <a:rPr sz="2950" spc="-180" dirty="0">
                <a:solidFill>
                  <a:srgbClr val="F5F5F5"/>
                </a:solidFill>
                <a:latin typeface="DejaVu Sans"/>
                <a:cs typeface="DejaVu Sans"/>
              </a:rPr>
              <a:t>Engage </a:t>
            </a:r>
            <a:r>
              <a:rPr sz="2950" spc="-85" dirty="0">
                <a:solidFill>
                  <a:srgbClr val="F5F5F5"/>
                </a:solidFill>
                <a:latin typeface="DejaVu Sans"/>
                <a:cs typeface="DejaVu Sans"/>
              </a:rPr>
              <a:t>user </a:t>
            </a:r>
            <a:r>
              <a:rPr sz="2950" spc="-90" dirty="0">
                <a:solidFill>
                  <a:srgbClr val="F5F5F5"/>
                </a:solidFill>
                <a:latin typeface="DejaVu Sans"/>
                <a:cs typeface="DejaVu Sans"/>
              </a:rPr>
              <a:t>with </a:t>
            </a:r>
            <a:r>
              <a:rPr sz="2950" spc="-130" dirty="0">
                <a:solidFill>
                  <a:srgbClr val="F5F5F5"/>
                </a:solidFill>
                <a:latin typeface="DejaVu Sans"/>
                <a:cs typeface="DejaVu Sans"/>
              </a:rPr>
              <a:t>call </a:t>
            </a:r>
            <a:r>
              <a:rPr sz="2950" spc="-65" dirty="0">
                <a:solidFill>
                  <a:srgbClr val="F5F5F5"/>
                </a:solidFill>
                <a:latin typeface="DejaVu Sans"/>
                <a:cs typeface="DejaVu Sans"/>
              </a:rPr>
              <a:t>to</a:t>
            </a:r>
            <a:r>
              <a:rPr sz="2950" spc="-385" dirty="0">
                <a:solidFill>
                  <a:srgbClr val="F5F5F5"/>
                </a:solidFill>
                <a:latin typeface="DejaVu Sans"/>
                <a:cs typeface="DejaVu Sans"/>
              </a:rPr>
              <a:t> </a:t>
            </a:r>
            <a:r>
              <a:rPr sz="2950" spc="-105" dirty="0">
                <a:solidFill>
                  <a:srgbClr val="F5F5F5"/>
                </a:solidFill>
                <a:latin typeface="DejaVu Sans"/>
                <a:cs typeface="DejaVu Sans"/>
              </a:rPr>
              <a:t>action</a:t>
            </a:r>
            <a:endParaRPr sz="295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93437" y="10449943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79" h="335279">
                <a:moveTo>
                  <a:pt x="20941" y="0"/>
                </a:moveTo>
                <a:lnTo>
                  <a:pt x="12563" y="1643"/>
                </a:lnTo>
                <a:lnTo>
                  <a:pt x="5931" y="6128"/>
                </a:lnTo>
                <a:lnTo>
                  <a:pt x="1569" y="12783"/>
                </a:lnTo>
                <a:lnTo>
                  <a:pt x="0" y="20941"/>
                </a:lnTo>
                <a:lnTo>
                  <a:pt x="0" y="272243"/>
                </a:lnTo>
                <a:lnTo>
                  <a:pt x="46579" y="294454"/>
                </a:lnTo>
                <a:lnTo>
                  <a:pt x="80932" y="299100"/>
                </a:lnTo>
                <a:lnTo>
                  <a:pt x="146592" y="323550"/>
                </a:lnTo>
                <a:lnTo>
                  <a:pt x="158738" y="335068"/>
                </a:lnTo>
                <a:lnTo>
                  <a:pt x="176329" y="335068"/>
                </a:lnTo>
                <a:lnTo>
                  <a:pt x="218903" y="308328"/>
                </a:lnTo>
                <a:lnTo>
                  <a:pt x="255877" y="298933"/>
                </a:lnTo>
                <a:lnTo>
                  <a:pt x="310986" y="293184"/>
                </a:lnTo>
                <a:lnTo>
                  <a:pt x="308346" y="293184"/>
                </a:lnTo>
                <a:lnTo>
                  <a:pt x="334428" y="275384"/>
                </a:lnTo>
                <a:lnTo>
                  <a:pt x="146592" y="275384"/>
                </a:lnTo>
                <a:lnTo>
                  <a:pt x="118834" y="265096"/>
                </a:lnTo>
                <a:lnTo>
                  <a:pt x="90546" y="258264"/>
                </a:lnTo>
                <a:lnTo>
                  <a:pt x="64104" y="254180"/>
                </a:lnTo>
                <a:lnTo>
                  <a:pt x="41883" y="252138"/>
                </a:lnTo>
                <a:lnTo>
                  <a:pt x="41883" y="42721"/>
                </a:lnTo>
                <a:lnTo>
                  <a:pt x="335068" y="42721"/>
                </a:lnTo>
                <a:lnTo>
                  <a:pt x="335068" y="36040"/>
                </a:lnTo>
                <a:lnTo>
                  <a:pt x="167534" y="36040"/>
                </a:lnTo>
                <a:lnTo>
                  <a:pt x="125828" y="15646"/>
                </a:lnTo>
                <a:lnTo>
                  <a:pt x="82269" y="4897"/>
                </a:lnTo>
                <a:lnTo>
                  <a:pt x="44694" y="710"/>
                </a:lnTo>
                <a:lnTo>
                  <a:pt x="20941" y="0"/>
                </a:lnTo>
                <a:close/>
              </a:path>
              <a:path w="335279" h="335279">
                <a:moveTo>
                  <a:pt x="315167" y="292973"/>
                </a:moveTo>
                <a:lnTo>
                  <a:pt x="310986" y="293184"/>
                </a:lnTo>
                <a:lnTo>
                  <a:pt x="314126" y="293184"/>
                </a:lnTo>
                <a:lnTo>
                  <a:pt x="315167" y="292973"/>
                </a:lnTo>
                <a:close/>
              </a:path>
              <a:path w="335279" h="335279">
                <a:moveTo>
                  <a:pt x="317623" y="292849"/>
                </a:moveTo>
                <a:lnTo>
                  <a:pt x="315379" y="292930"/>
                </a:lnTo>
                <a:lnTo>
                  <a:pt x="315167" y="292973"/>
                </a:lnTo>
                <a:lnTo>
                  <a:pt x="317623" y="292849"/>
                </a:lnTo>
                <a:close/>
              </a:path>
              <a:path w="335279" h="335279">
                <a:moveTo>
                  <a:pt x="293184" y="42721"/>
                </a:moveTo>
                <a:lnTo>
                  <a:pt x="41883" y="42721"/>
                </a:lnTo>
                <a:lnTo>
                  <a:pt x="67871" y="45656"/>
                </a:lnTo>
                <a:lnTo>
                  <a:pt x="96350" y="51124"/>
                </a:lnTo>
                <a:lnTo>
                  <a:pt x="123773" y="59772"/>
                </a:lnTo>
                <a:lnTo>
                  <a:pt x="146592" y="72249"/>
                </a:lnTo>
                <a:lnTo>
                  <a:pt x="146592" y="275384"/>
                </a:lnTo>
                <a:lnTo>
                  <a:pt x="188475" y="275384"/>
                </a:lnTo>
                <a:lnTo>
                  <a:pt x="188475" y="72249"/>
                </a:lnTo>
                <a:lnTo>
                  <a:pt x="197455" y="66388"/>
                </a:lnTo>
                <a:lnTo>
                  <a:pt x="240847" y="50640"/>
                </a:lnTo>
                <a:lnTo>
                  <a:pt x="279761" y="43977"/>
                </a:lnTo>
                <a:lnTo>
                  <a:pt x="286671" y="43160"/>
                </a:lnTo>
                <a:lnTo>
                  <a:pt x="293184" y="42721"/>
                </a:lnTo>
                <a:close/>
              </a:path>
              <a:path w="335279" h="335279">
                <a:moveTo>
                  <a:pt x="335068" y="42721"/>
                </a:moveTo>
                <a:lnTo>
                  <a:pt x="293184" y="42721"/>
                </a:lnTo>
                <a:lnTo>
                  <a:pt x="293184" y="252138"/>
                </a:lnTo>
                <a:lnTo>
                  <a:pt x="270954" y="254180"/>
                </a:lnTo>
                <a:lnTo>
                  <a:pt x="244513" y="258264"/>
                </a:lnTo>
                <a:lnTo>
                  <a:pt x="216230" y="265096"/>
                </a:lnTo>
                <a:lnTo>
                  <a:pt x="188475" y="275384"/>
                </a:lnTo>
                <a:lnTo>
                  <a:pt x="334428" y="275384"/>
                </a:lnTo>
                <a:lnTo>
                  <a:pt x="335068" y="272243"/>
                </a:lnTo>
                <a:lnTo>
                  <a:pt x="335068" y="42721"/>
                </a:lnTo>
                <a:close/>
              </a:path>
              <a:path w="335279" h="335279">
                <a:moveTo>
                  <a:pt x="314126" y="0"/>
                </a:moveTo>
                <a:lnTo>
                  <a:pt x="293960" y="710"/>
                </a:lnTo>
                <a:lnTo>
                  <a:pt x="255986" y="4897"/>
                </a:lnTo>
                <a:lnTo>
                  <a:pt x="210435" y="15646"/>
                </a:lnTo>
                <a:lnTo>
                  <a:pt x="167534" y="36040"/>
                </a:lnTo>
                <a:lnTo>
                  <a:pt x="335068" y="36040"/>
                </a:lnTo>
                <a:lnTo>
                  <a:pt x="335068" y="20941"/>
                </a:lnTo>
                <a:lnTo>
                  <a:pt x="333545" y="12783"/>
                </a:lnTo>
                <a:lnTo>
                  <a:pt x="329262" y="6128"/>
                </a:lnTo>
                <a:lnTo>
                  <a:pt x="322646" y="1643"/>
                </a:lnTo>
                <a:lnTo>
                  <a:pt x="31412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56262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670" y="0"/>
                </a:moveTo>
                <a:lnTo>
                  <a:pt x="0" y="4188"/>
                </a:lnTo>
                <a:lnTo>
                  <a:pt x="0" y="27056"/>
                </a:lnTo>
                <a:lnTo>
                  <a:pt x="4628" y="32334"/>
                </a:lnTo>
                <a:lnTo>
                  <a:pt x="10366" y="33276"/>
                </a:lnTo>
                <a:lnTo>
                  <a:pt x="21119" y="35201"/>
                </a:lnTo>
                <a:lnTo>
                  <a:pt x="31949" y="37538"/>
                </a:lnTo>
                <a:lnTo>
                  <a:pt x="42657" y="40314"/>
                </a:lnTo>
                <a:lnTo>
                  <a:pt x="53045" y="43558"/>
                </a:lnTo>
                <a:lnTo>
                  <a:pt x="58511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06" y="11350"/>
                </a:lnTo>
                <a:lnTo>
                  <a:pt x="20589" y="2414"/>
                </a:lnTo>
                <a:lnTo>
                  <a:pt x="10387" y="816"/>
                </a:lnTo>
                <a:lnTo>
                  <a:pt x="4670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56262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4670" y="0"/>
                </a:moveTo>
                <a:lnTo>
                  <a:pt x="0" y="4188"/>
                </a:lnTo>
                <a:lnTo>
                  <a:pt x="0" y="27056"/>
                </a:lnTo>
                <a:lnTo>
                  <a:pt x="4628" y="32334"/>
                </a:lnTo>
                <a:lnTo>
                  <a:pt x="10366" y="33276"/>
                </a:lnTo>
                <a:lnTo>
                  <a:pt x="21119" y="35201"/>
                </a:lnTo>
                <a:lnTo>
                  <a:pt x="31949" y="37538"/>
                </a:lnTo>
                <a:lnTo>
                  <a:pt x="42657" y="40314"/>
                </a:lnTo>
                <a:lnTo>
                  <a:pt x="53045" y="43558"/>
                </a:lnTo>
                <a:lnTo>
                  <a:pt x="58511" y="45422"/>
                </a:lnTo>
                <a:lnTo>
                  <a:pt x="62825" y="42574"/>
                </a:lnTo>
                <a:lnTo>
                  <a:pt x="62825" y="17570"/>
                </a:lnTo>
                <a:lnTo>
                  <a:pt x="58406" y="11350"/>
                </a:lnTo>
                <a:lnTo>
                  <a:pt x="20589" y="2414"/>
                </a:lnTo>
                <a:lnTo>
                  <a:pt x="10387" y="816"/>
                </a:lnTo>
                <a:lnTo>
                  <a:pt x="4670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2854" y="10555154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176" y="0"/>
                </a:moveTo>
                <a:lnTo>
                  <a:pt x="9968" y="9758"/>
                </a:lnTo>
                <a:lnTo>
                  <a:pt x="0" y="17570"/>
                </a:lnTo>
                <a:lnTo>
                  <a:pt x="0" y="42574"/>
                </a:lnTo>
                <a:lnTo>
                  <a:pt x="4334" y="45422"/>
                </a:lnTo>
                <a:lnTo>
                  <a:pt x="9800" y="43558"/>
                </a:lnTo>
                <a:lnTo>
                  <a:pt x="20185" y="40306"/>
                </a:lnTo>
                <a:lnTo>
                  <a:pt x="30883" y="37530"/>
                </a:lnTo>
                <a:lnTo>
                  <a:pt x="41700" y="35198"/>
                </a:lnTo>
                <a:lnTo>
                  <a:pt x="52438" y="33276"/>
                </a:lnTo>
                <a:lnTo>
                  <a:pt x="58155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17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02854" y="10617980"/>
            <a:ext cx="62865" cy="45720"/>
          </a:xfrm>
          <a:custGeom>
            <a:avLst/>
            <a:gdLst/>
            <a:ahLst/>
            <a:cxnLst/>
            <a:rect l="l" t="t" r="r" b="b"/>
            <a:pathLst>
              <a:path w="62865" h="45720">
                <a:moveTo>
                  <a:pt x="58176" y="0"/>
                </a:moveTo>
                <a:lnTo>
                  <a:pt x="9968" y="9758"/>
                </a:lnTo>
                <a:lnTo>
                  <a:pt x="0" y="17570"/>
                </a:lnTo>
                <a:lnTo>
                  <a:pt x="0" y="42574"/>
                </a:lnTo>
                <a:lnTo>
                  <a:pt x="4334" y="45422"/>
                </a:lnTo>
                <a:lnTo>
                  <a:pt x="9800" y="43558"/>
                </a:lnTo>
                <a:lnTo>
                  <a:pt x="20185" y="40306"/>
                </a:lnTo>
                <a:lnTo>
                  <a:pt x="30883" y="37530"/>
                </a:lnTo>
                <a:lnTo>
                  <a:pt x="41700" y="35198"/>
                </a:lnTo>
                <a:lnTo>
                  <a:pt x="52438" y="33276"/>
                </a:lnTo>
                <a:lnTo>
                  <a:pt x="58155" y="32334"/>
                </a:lnTo>
                <a:lnTo>
                  <a:pt x="62825" y="27056"/>
                </a:lnTo>
                <a:lnTo>
                  <a:pt x="62825" y="4188"/>
                </a:lnTo>
                <a:lnTo>
                  <a:pt x="58176" y="0"/>
                </a:lnTo>
                <a:close/>
              </a:path>
            </a:pathLst>
          </a:custGeom>
          <a:solidFill>
            <a:srgbClr val="0B0B0A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31107" y="0"/>
            <a:ext cx="10072991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804</Words>
  <Application>Microsoft Office PowerPoint</Application>
  <PresentationFormat>Custom</PresentationFormat>
  <Paragraphs>132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 Black</vt:lpstr>
      <vt:lpstr>Calibri</vt:lpstr>
      <vt:lpstr>DejaVu Sans</vt:lpstr>
      <vt:lpstr>Times New Roman</vt:lpstr>
      <vt:lpstr>Trebuchet MS</vt:lpstr>
      <vt:lpstr>Office Theme</vt:lpstr>
      <vt:lpstr>PowerPoint Presentation</vt:lpstr>
      <vt:lpstr>What is User Onboarding?</vt:lpstr>
      <vt:lpstr>PowerPoint Presentation</vt:lpstr>
      <vt:lpstr>There are many diﬀerent  Onboarding’s type</vt:lpstr>
      <vt:lpstr>Slider Explanation</vt:lpstr>
      <vt:lpstr>Video Onboarding</vt:lpstr>
      <vt:lpstr>Interactive Tour / Joyriding</vt:lpstr>
      <vt:lpstr>Setup approach</vt:lpstr>
      <vt:lpstr>Empty States</vt:lpstr>
      <vt:lpstr>Demo Space</vt:lpstr>
      <vt:lpstr>Continued Onboarding</vt:lpstr>
      <vt:lpstr>Take Care</vt:lpstr>
      <vt:lpstr>What we really need  Step by Step</vt:lpstr>
      <vt:lpstr>Before Sign Up</vt:lpstr>
      <vt:lpstr>When setting things up</vt:lpstr>
      <vt:lpstr>“It’s always nice to be welcomed!”</vt:lpstr>
      <vt:lpstr>Examples</vt:lpstr>
      <vt:lpstr>Getting Started</vt:lpstr>
      <vt:lpstr>PowerPoint Presentation</vt:lpstr>
      <vt:lpstr>For returning user</vt:lpstr>
      <vt:lpstr>When introducing features</vt:lpstr>
      <vt:lpstr>Task – 30 Min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chawla</dc:creator>
  <cp:lastModifiedBy>Chawla, Vishal</cp:lastModifiedBy>
  <cp:revision>6</cp:revision>
  <dcterms:created xsi:type="dcterms:W3CDTF">2018-09-17T20:07:54Z</dcterms:created>
  <dcterms:modified xsi:type="dcterms:W3CDTF">2020-10-04T22:47:00Z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2018-09-17T00:00:00Z</vt:filetime>
  </property>
</Properties>
</file>